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2"/>
  </p:handoutMasterIdLst>
  <p:sldIdLst>
    <p:sldId id="277" r:id="rId3"/>
    <p:sldId id="1792" r:id="rId5"/>
    <p:sldId id="1745" r:id="rId6"/>
    <p:sldId id="1746" r:id="rId7"/>
    <p:sldId id="1453" r:id="rId8"/>
    <p:sldId id="1491" r:id="rId9"/>
    <p:sldId id="1747" r:id="rId10"/>
    <p:sldId id="1748" r:id="rId11"/>
    <p:sldId id="1749" r:id="rId12"/>
    <p:sldId id="1454" r:id="rId13"/>
    <p:sldId id="1750" r:id="rId14"/>
    <p:sldId id="1751" r:id="rId15"/>
    <p:sldId id="1752" r:id="rId16"/>
    <p:sldId id="1753" r:id="rId17"/>
    <p:sldId id="1754" r:id="rId18"/>
    <p:sldId id="1755" r:id="rId19"/>
    <p:sldId id="1793" r:id="rId20"/>
    <p:sldId id="1757" r:id="rId21"/>
    <p:sldId id="1758" r:id="rId22"/>
    <p:sldId id="1759" r:id="rId23"/>
    <p:sldId id="1760" r:id="rId24"/>
    <p:sldId id="1762" r:id="rId25"/>
    <p:sldId id="1761" r:id="rId26"/>
    <p:sldId id="1763" r:id="rId27"/>
    <p:sldId id="1764" r:id="rId28"/>
    <p:sldId id="1765" r:id="rId29"/>
    <p:sldId id="1766" r:id="rId30"/>
    <p:sldId id="1767" r:id="rId31"/>
    <p:sldId id="1768" r:id="rId32"/>
    <p:sldId id="1770" r:id="rId33"/>
    <p:sldId id="1772" r:id="rId34"/>
    <p:sldId id="1773" r:id="rId35"/>
    <p:sldId id="1774" r:id="rId36"/>
    <p:sldId id="1778" r:id="rId37"/>
    <p:sldId id="1780" r:id="rId38"/>
    <p:sldId id="1781" r:id="rId39"/>
    <p:sldId id="1794" r:id="rId40"/>
    <p:sldId id="1795" r:id="rId41"/>
    <p:sldId id="1782" r:id="rId42"/>
    <p:sldId id="1796" r:id="rId43"/>
    <p:sldId id="1784" r:id="rId44"/>
    <p:sldId id="1785" r:id="rId45"/>
    <p:sldId id="1786" r:id="rId46"/>
    <p:sldId id="1787" r:id="rId47"/>
    <p:sldId id="1788" r:id="rId48"/>
    <p:sldId id="1797" r:id="rId49"/>
    <p:sldId id="1789" r:id="rId50"/>
    <p:sldId id="1798" r:id="rId51"/>
    <p:sldId id="1799" r:id="rId52"/>
    <p:sldId id="1800" r:id="rId53"/>
    <p:sldId id="1801" r:id="rId54"/>
    <p:sldId id="1802" r:id="rId55"/>
    <p:sldId id="1805" r:id="rId56"/>
    <p:sldId id="1806" r:id="rId57"/>
    <p:sldId id="1807" r:id="rId58"/>
    <p:sldId id="1808" r:id="rId59"/>
    <p:sldId id="1809" r:id="rId60"/>
    <p:sldId id="333" r:id="rId61"/>
  </p:sldIdLst>
  <p:sldSz cx="12192000" cy="6858000"/>
  <p:notesSz cx="6858000" cy="9144000"/>
  <p:custDataLst>
    <p:tags r:id="rId6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67" userDrawn="1">
          <p15:clr>
            <a:srgbClr val="A4A3A4"/>
          </p15:clr>
        </p15:guide>
        <p15:guide id="2" pos="38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周心怡" initials="A" lastIdx="1" clrIdx="0"/>
  <p:cmAuthor id="2" name="fredq" initials="f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800"/>
    <a:srgbClr val="FFFFFF"/>
    <a:srgbClr val="3BA6D4"/>
    <a:srgbClr val="CDFFFF"/>
    <a:srgbClr val="FFCDCD"/>
    <a:srgbClr val="FF9B9B"/>
    <a:srgbClr val="9BFFFF"/>
    <a:srgbClr val="D0E5EE"/>
    <a:srgbClr val="137BA7"/>
    <a:srgbClr val="E9F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492" autoAdjust="0"/>
  </p:normalViewPr>
  <p:slideViewPr>
    <p:cSldViewPr snapToGrid="0" showGuides="1">
      <p:cViewPr varScale="1">
        <p:scale>
          <a:sx n="91" d="100"/>
          <a:sy n="91" d="100"/>
        </p:scale>
        <p:origin x="341" y="62"/>
      </p:cViewPr>
      <p:guideLst>
        <p:guide orient="horz" pos="1567"/>
        <p:guide pos="38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3" d="100"/>
        <a:sy n="133" d="100"/>
      </p:scale>
      <p:origin x="0" y="-22116"/>
    </p:cViewPr>
  </p:sorterViewPr>
  <p:notesViewPr>
    <p:cSldViewPr snapToGrid="0">
      <p:cViewPr varScale="1">
        <p:scale>
          <a:sx n="84" d="100"/>
          <a:sy n="84" d="100"/>
        </p:scale>
        <p:origin x="382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7" Type="http://schemas.openxmlformats.org/officeDocument/2006/relationships/tags" Target="tags/tag4.xml"/><Relationship Id="rId66" Type="http://schemas.openxmlformats.org/officeDocument/2006/relationships/commentAuthors" Target="commentAuthors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handoutMaster" Target="handoutMasters/handoutMaster1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E2836-C468-4662-93AB-BEA6E62A04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BDD9C-117C-4A43-88FE-A4CE2D48EC1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355D7-8369-47F0-AE58-E7FDBCB310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任务发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391754"/>
            <a:ext cx="12192000" cy="466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61605" y="1587580"/>
            <a:ext cx="1313180" cy="430887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zh-CN" altLang="en-US" sz="2200" dirty="0">
                <a:solidFill>
                  <a:schemeClr val="accent2"/>
                </a:solidFill>
                <a:latin typeface="+mj-ea"/>
                <a:ea typeface="+mj-ea"/>
                <a:cs typeface="Lantinghei SC Demibold" charset="-122"/>
              </a:rPr>
              <a:t>任务发布</a:t>
            </a:r>
            <a:endParaRPr lang="zh-CN" altLang="en-US" sz="2200" dirty="0">
              <a:solidFill>
                <a:schemeClr val="accent2"/>
              </a:solidFill>
              <a:latin typeface="+mj-ea"/>
              <a:ea typeface="+mj-ea"/>
              <a:cs typeface="Lantinghei SC Demibold" charset="-122"/>
            </a:endParaRP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528312" y="2028825"/>
            <a:ext cx="175550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9"/>
          <p:cNvGrpSpPr>
            <a:grpSpLocks noChangeAspect="1"/>
          </p:cNvGrpSpPr>
          <p:nvPr userDrawn="1"/>
        </p:nvGrpSpPr>
        <p:grpSpPr bwMode="auto">
          <a:xfrm>
            <a:off x="590888" y="1357322"/>
            <a:ext cx="344544" cy="574817"/>
            <a:chOff x="1831" y="4"/>
            <a:chExt cx="2584" cy="4311"/>
          </a:xfrm>
        </p:grpSpPr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2896" y="2795"/>
              <a:ext cx="431" cy="15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1831" y="4"/>
              <a:ext cx="2584" cy="2587"/>
            </a:xfrm>
            <a:custGeom>
              <a:avLst/>
              <a:gdLst>
                <a:gd name="T0" fmla="*/ 1193 w 2584"/>
                <a:gd name="T1" fmla="*/ 2583 h 2587"/>
                <a:gd name="T2" fmla="*/ 999 w 2584"/>
                <a:gd name="T3" fmla="*/ 2551 h 2587"/>
                <a:gd name="T4" fmla="*/ 816 w 2584"/>
                <a:gd name="T5" fmla="*/ 2492 h 2587"/>
                <a:gd name="T6" fmla="*/ 645 w 2584"/>
                <a:gd name="T7" fmla="*/ 2407 h 2587"/>
                <a:gd name="T8" fmla="*/ 488 w 2584"/>
                <a:gd name="T9" fmla="*/ 2299 h 2587"/>
                <a:gd name="T10" fmla="*/ 349 w 2584"/>
                <a:gd name="T11" fmla="*/ 2169 h 2587"/>
                <a:gd name="T12" fmla="*/ 230 w 2584"/>
                <a:gd name="T13" fmla="*/ 2021 h 2587"/>
                <a:gd name="T14" fmla="*/ 133 w 2584"/>
                <a:gd name="T15" fmla="*/ 1858 h 2587"/>
                <a:gd name="T16" fmla="*/ 60 w 2584"/>
                <a:gd name="T17" fmla="*/ 1679 h 2587"/>
                <a:gd name="T18" fmla="*/ 15 w 2584"/>
                <a:gd name="T19" fmla="*/ 1491 h 2587"/>
                <a:gd name="T20" fmla="*/ 0 w 2584"/>
                <a:gd name="T21" fmla="*/ 1293 h 2587"/>
                <a:gd name="T22" fmla="*/ 15 w 2584"/>
                <a:gd name="T23" fmla="*/ 1096 h 2587"/>
                <a:gd name="T24" fmla="*/ 60 w 2584"/>
                <a:gd name="T25" fmla="*/ 907 h 2587"/>
                <a:gd name="T26" fmla="*/ 133 w 2584"/>
                <a:gd name="T27" fmla="*/ 729 h 2587"/>
                <a:gd name="T28" fmla="*/ 230 w 2584"/>
                <a:gd name="T29" fmla="*/ 565 h 2587"/>
                <a:gd name="T30" fmla="*/ 349 w 2584"/>
                <a:gd name="T31" fmla="*/ 418 h 2587"/>
                <a:gd name="T32" fmla="*/ 488 w 2584"/>
                <a:gd name="T33" fmla="*/ 288 h 2587"/>
                <a:gd name="T34" fmla="*/ 645 w 2584"/>
                <a:gd name="T35" fmla="*/ 179 h 2587"/>
                <a:gd name="T36" fmla="*/ 816 w 2584"/>
                <a:gd name="T37" fmla="*/ 94 h 2587"/>
                <a:gd name="T38" fmla="*/ 999 w 2584"/>
                <a:gd name="T39" fmla="*/ 35 h 2587"/>
                <a:gd name="T40" fmla="*/ 1193 w 2584"/>
                <a:gd name="T41" fmla="*/ 4 h 2587"/>
                <a:gd name="T42" fmla="*/ 1392 w 2584"/>
                <a:gd name="T43" fmla="*/ 4 h 2587"/>
                <a:gd name="T44" fmla="*/ 1585 w 2584"/>
                <a:gd name="T45" fmla="*/ 35 h 2587"/>
                <a:gd name="T46" fmla="*/ 1769 w 2584"/>
                <a:gd name="T47" fmla="*/ 94 h 2587"/>
                <a:gd name="T48" fmla="*/ 1940 w 2584"/>
                <a:gd name="T49" fmla="*/ 179 h 2587"/>
                <a:gd name="T50" fmla="*/ 2096 w 2584"/>
                <a:gd name="T51" fmla="*/ 288 h 2587"/>
                <a:gd name="T52" fmla="*/ 2234 w 2584"/>
                <a:gd name="T53" fmla="*/ 418 h 2587"/>
                <a:gd name="T54" fmla="*/ 2353 w 2584"/>
                <a:gd name="T55" fmla="*/ 565 h 2587"/>
                <a:gd name="T56" fmla="*/ 2452 w 2584"/>
                <a:gd name="T57" fmla="*/ 729 h 2587"/>
                <a:gd name="T58" fmla="*/ 2524 w 2584"/>
                <a:gd name="T59" fmla="*/ 907 h 2587"/>
                <a:gd name="T60" fmla="*/ 2569 w 2584"/>
                <a:gd name="T61" fmla="*/ 1096 h 2587"/>
                <a:gd name="T62" fmla="*/ 2584 w 2584"/>
                <a:gd name="T63" fmla="*/ 1293 h 2587"/>
                <a:gd name="T64" fmla="*/ 2569 w 2584"/>
                <a:gd name="T65" fmla="*/ 1491 h 2587"/>
                <a:gd name="T66" fmla="*/ 2524 w 2584"/>
                <a:gd name="T67" fmla="*/ 1679 h 2587"/>
                <a:gd name="T68" fmla="*/ 2452 w 2584"/>
                <a:gd name="T69" fmla="*/ 1858 h 2587"/>
                <a:gd name="T70" fmla="*/ 2353 w 2584"/>
                <a:gd name="T71" fmla="*/ 2021 h 2587"/>
                <a:gd name="T72" fmla="*/ 2234 w 2584"/>
                <a:gd name="T73" fmla="*/ 2169 h 2587"/>
                <a:gd name="T74" fmla="*/ 2096 w 2584"/>
                <a:gd name="T75" fmla="*/ 2299 h 2587"/>
                <a:gd name="T76" fmla="*/ 1940 w 2584"/>
                <a:gd name="T77" fmla="*/ 2407 h 2587"/>
                <a:gd name="T78" fmla="*/ 1769 w 2584"/>
                <a:gd name="T79" fmla="*/ 2492 h 2587"/>
                <a:gd name="T80" fmla="*/ 1585 w 2584"/>
                <a:gd name="T81" fmla="*/ 2551 h 2587"/>
                <a:gd name="T82" fmla="*/ 1392 w 2584"/>
                <a:gd name="T83" fmla="*/ 2583 h 2587"/>
                <a:gd name="T84" fmla="*/ 1065 w 2584"/>
                <a:gd name="T85" fmla="*/ 658 h 2587"/>
                <a:gd name="T86" fmla="*/ 1053 w 2584"/>
                <a:gd name="T87" fmla="*/ 586 h 2587"/>
                <a:gd name="T88" fmla="*/ 1018 w 2584"/>
                <a:gd name="T89" fmla="*/ 526 h 2587"/>
                <a:gd name="T90" fmla="*/ 964 w 2584"/>
                <a:gd name="T91" fmla="*/ 482 h 2587"/>
                <a:gd name="T92" fmla="*/ 898 w 2584"/>
                <a:gd name="T93" fmla="*/ 457 h 2587"/>
                <a:gd name="T94" fmla="*/ 824 w 2584"/>
                <a:gd name="T95" fmla="*/ 457 h 2587"/>
                <a:gd name="T96" fmla="*/ 757 w 2584"/>
                <a:gd name="T97" fmla="*/ 482 h 2587"/>
                <a:gd name="T98" fmla="*/ 705 w 2584"/>
                <a:gd name="T99" fmla="*/ 526 h 2587"/>
                <a:gd name="T100" fmla="*/ 669 w 2584"/>
                <a:gd name="T101" fmla="*/ 586 h 2587"/>
                <a:gd name="T102" fmla="*/ 656 w 2584"/>
                <a:gd name="T103" fmla="*/ 658 h 2587"/>
                <a:gd name="T104" fmla="*/ 669 w 2584"/>
                <a:gd name="T105" fmla="*/ 729 h 2587"/>
                <a:gd name="T106" fmla="*/ 705 w 2584"/>
                <a:gd name="T107" fmla="*/ 789 h 2587"/>
                <a:gd name="T108" fmla="*/ 757 w 2584"/>
                <a:gd name="T109" fmla="*/ 835 h 2587"/>
                <a:gd name="T110" fmla="*/ 824 w 2584"/>
                <a:gd name="T111" fmla="*/ 859 h 2587"/>
                <a:gd name="T112" fmla="*/ 898 w 2584"/>
                <a:gd name="T113" fmla="*/ 859 h 2587"/>
                <a:gd name="T114" fmla="*/ 964 w 2584"/>
                <a:gd name="T115" fmla="*/ 835 h 2587"/>
                <a:gd name="T116" fmla="*/ 1018 w 2584"/>
                <a:gd name="T117" fmla="*/ 789 h 2587"/>
                <a:gd name="T118" fmla="*/ 1053 w 2584"/>
                <a:gd name="T119" fmla="*/ 729 h 2587"/>
                <a:gd name="T120" fmla="*/ 1065 w 2584"/>
                <a:gd name="T121" fmla="*/ 658 h 2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84" h="2587">
                  <a:moveTo>
                    <a:pt x="1292" y="2587"/>
                  </a:moveTo>
                  <a:lnTo>
                    <a:pt x="1193" y="2583"/>
                  </a:lnTo>
                  <a:lnTo>
                    <a:pt x="1095" y="2571"/>
                  </a:lnTo>
                  <a:lnTo>
                    <a:pt x="999" y="2551"/>
                  </a:lnTo>
                  <a:lnTo>
                    <a:pt x="906" y="2525"/>
                  </a:lnTo>
                  <a:lnTo>
                    <a:pt x="816" y="2492"/>
                  </a:lnTo>
                  <a:lnTo>
                    <a:pt x="728" y="2453"/>
                  </a:lnTo>
                  <a:lnTo>
                    <a:pt x="645" y="2407"/>
                  </a:lnTo>
                  <a:lnTo>
                    <a:pt x="565" y="2356"/>
                  </a:lnTo>
                  <a:lnTo>
                    <a:pt x="488" y="2299"/>
                  </a:lnTo>
                  <a:lnTo>
                    <a:pt x="416" y="2237"/>
                  </a:lnTo>
                  <a:lnTo>
                    <a:pt x="349" y="2169"/>
                  </a:lnTo>
                  <a:lnTo>
                    <a:pt x="286" y="2097"/>
                  </a:lnTo>
                  <a:lnTo>
                    <a:pt x="230" y="2021"/>
                  </a:lnTo>
                  <a:lnTo>
                    <a:pt x="179" y="1941"/>
                  </a:lnTo>
                  <a:lnTo>
                    <a:pt x="133" y="1858"/>
                  </a:lnTo>
                  <a:lnTo>
                    <a:pt x="94" y="1770"/>
                  </a:lnTo>
                  <a:lnTo>
                    <a:pt x="60" y="1679"/>
                  </a:lnTo>
                  <a:lnTo>
                    <a:pt x="34" y="1587"/>
                  </a:lnTo>
                  <a:lnTo>
                    <a:pt x="15" y="1491"/>
                  </a:lnTo>
                  <a:lnTo>
                    <a:pt x="3" y="1393"/>
                  </a:lnTo>
                  <a:lnTo>
                    <a:pt x="0" y="1293"/>
                  </a:lnTo>
                  <a:lnTo>
                    <a:pt x="3" y="1194"/>
                  </a:lnTo>
                  <a:lnTo>
                    <a:pt x="15" y="1096"/>
                  </a:lnTo>
                  <a:lnTo>
                    <a:pt x="34" y="1000"/>
                  </a:lnTo>
                  <a:lnTo>
                    <a:pt x="60" y="907"/>
                  </a:lnTo>
                  <a:lnTo>
                    <a:pt x="94" y="817"/>
                  </a:lnTo>
                  <a:lnTo>
                    <a:pt x="133" y="729"/>
                  </a:lnTo>
                  <a:lnTo>
                    <a:pt x="179" y="645"/>
                  </a:lnTo>
                  <a:lnTo>
                    <a:pt x="230" y="565"/>
                  </a:lnTo>
                  <a:lnTo>
                    <a:pt x="286" y="490"/>
                  </a:lnTo>
                  <a:lnTo>
                    <a:pt x="349" y="418"/>
                  </a:lnTo>
                  <a:lnTo>
                    <a:pt x="416" y="349"/>
                  </a:lnTo>
                  <a:lnTo>
                    <a:pt x="488" y="288"/>
                  </a:lnTo>
                  <a:lnTo>
                    <a:pt x="565" y="230"/>
                  </a:lnTo>
                  <a:lnTo>
                    <a:pt x="645" y="179"/>
                  </a:lnTo>
                  <a:lnTo>
                    <a:pt x="728" y="133"/>
                  </a:lnTo>
                  <a:lnTo>
                    <a:pt x="816" y="94"/>
                  </a:lnTo>
                  <a:lnTo>
                    <a:pt x="906" y="61"/>
                  </a:lnTo>
                  <a:lnTo>
                    <a:pt x="999" y="35"/>
                  </a:lnTo>
                  <a:lnTo>
                    <a:pt x="1095" y="16"/>
                  </a:lnTo>
                  <a:lnTo>
                    <a:pt x="1193" y="4"/>
                  </a:lnTo>
                  <a:lnTo>
                    <a:pt x="1292" y="0"/>
                  </a:lnTo>
                  <a:lnTo>
                    <a:pt x="1392" y="4"/>
                  </a:lnTo>
                  <a:lnTo>
                    <a:pt x="1489" y="16"/>
                  </a:lnTo>
                  <a:lnTo>
                    <a:pt x="1585" y="35"/>
                  </a:lnTo>
                  <a:lnTo>
                    <a:pt x="1678" y="61"/>
                  </a:lnTo>
                  <a:lnTo>
                    <a:pt x="1769" y="94"/>
                  </a:lnTo>
                  <a:lnTo>
                    <a:pt x="1855" y="133"/>
                  </a:lnTo>
                  <a:lnTo>
                    <a:pt x="1940" y="179"/>
                  </a:lnTo>
                  <a:lnTo>
                    <a:pt x="2020" y="230"/>
                  </a:lnTo>
                  <a:lnTo>
                    <a:pt x="2096" y="288"/>
                  </a:lnTo>
                  <a:lnTo>
                    <a:pt x="2168" y="349"/>
                  </a:lnTo>
                  <a:lnTo>
                    <a:pt x="2234" y="418"/>
                  </a:lnTo>
                  <a:lnTo>
                    <a:pt x="2297" y="490"/>
                  </a:lnTo>
                  <a:lnTo>
                    <a:pt x="2353" y="565"/>
                  </a:lnTo>
                  <a:lnTo>
                    <a:pt x="2406" y="645"/>
                  </a:lnTo>
                  <a:lnTo>
                    <a:pt x="2452" y="729"/>
                  </a:lnTo>
                  <a:lnTo>
                    <a:pt x="2491" y="817"/>
                  </a:lnTo>
                  <a:lnTo>
                    <a:pt x="2524" y="907"/>
                  </a:lnTo>
                  <a:lnTo>
                    <a:pt x="2550" y="1000"/>
                  </a:lnTo>
                  <a:lnTo>
                    <a:pt x="2569" y="1096"/>
                  </a:lnTo>
                  <a:lnTo>
                    <a:pt x="2580" y="1194"/>
                  </a:lnTo>
                  <a:lnTo>
                    <a:pt x="2584" y="1293"/>
                  </a:lnTo>
                  <a:lnTo>
                    <a:pt x="2580" y="1393"/>
                  </a:lnTo>
                  <a:lnTo>
                    <a:pt x="2569" y="1491"/>
                  </a:lnTo>
                  <a:lnTo>
                    <a:pt x="2550" y="1587"/>
                  </a:lnTo>
                  <a:lnTo>
                    <a:pt x="2524" y="1679"/>
                  </a:lnTo>
                  <a:lnTo>
                    <a:pt x="2491" y="1770"/>
                  </a:lnTo>
                  <a:lnTo>
                    <a:pt x="2452" y="1858"/>
                  </a:lnTo>
                  <a:lnTo>
                    <a:pt x="2406" y="1941"/>
                  </a:lnTo>
                  <a:lnTo>
                    <a:pt x="2353" y="2021"/>
                  </a:lnTo>
                  <a:lnTo>
                    <a:pt x="2297" y="2097"/>
                  </a:lnTo>
                  <a:lnTo>
                    <a:pt x="2234" y="2169"/>
                  </a:lnTo>
                  <a:lnTo>
                    <a:pt x="2168" y="2237"/>
                  </a:lnTo>
                  <a:lnTo>
                    <a:pt x="2096" y="2299"/>
                  </a:lnTo>
                  <a:lnTo>
                    <a:pt x="2020" y="2356"/>
                  </a:lnTo>
                  <a:lnTo>
                    <a:pt x="1940" y="2407"/>
                  </a:lnTo>
                  <a:lnTo>
                    <a:pt x="1855" y="2453"/>
                  </a:lnTo>
                  <a:lnTo>
                    <a:pt x="1769" y="2492"/>
                  </a:lnTo>
                  <a:lnTo>
                    <a:pt x="1678" y="2525"/>
                  </a:lnTo>
                  <a:lnTo>
                    <a:pt x="1585" y="2551"/>
                  </a:lnTo>
                  <a:lnTo>
                    <a:pt x="1489" y="2571"/>
                  </a:lnTo>
                  <a:lnTo>
                    <a:pt x="1392" y="2583"/>
                  </a:lnTo>
                  <a:lnTo>
                    <a:pt x="1292" y="2587"/>
                  </a:lnTo>
                  <a:close/>
                  <a:moveTo>
                    <a:pt x="1065" y="658"/>
                  </a:moveTo>
                  <a:lnTo>
                    <a:pt x="1062" y="622"/>
                  </a:lnTo>
                  <a:lnTo>
                    <a:pt x="1053" y="586"/>
                  </a:lnTo>
                  <a:lnTo>
                    <a:pt x="1037" y="555"/>
                  </a:lnTo>
                  <a:lnTo>
                    <a:pt x="1018" y="526"/>
                  </a:lnTo>
                  <a:lnTo>
                    <a:pt x="993" y="501"/>
                  </a:lnTo>
                  <a:lnTo>
                    <a:pt x="964" y="482"/>
                  </a:lnTo>
                  <a:lnTo>
                    <a:pt x="932" y="467"/>
                  </a:lnTo>
                  <a:lnTo>
                    <a:pt x="898" y="457"/>
                  </a:lnTo>
                  <a:lnTo>
                    <a:pt x="860" y="454"/>
                  </a:lnTo>
                  <a:lnTo>
                    <a:pt x="824" y="457"/>
                  </a:lnTo>
                  <a:lnTo>
                    <a:pt x="790" y="467"/>
                  </a:lnTo>
                  <a:lnTo>
                    <a:pt x="757" y="482"/>
                  </a:lnTo>
                  <a:lnTo>
                    <a:pt x="730" y="501"/>
                  </a:lnTo>
                  <a:lnTo>
                    <a:pt x="705" y="526"/>
                  </a:lnTo>
                  <a:lnTo>
                    <a:pt x="685" y="555"/>
                  </a:lnTo>
                  <a:lnTo>
                    <a:pt x="669" y="586"/>
                  </a:lnTo>
                  <a:lnTo>
                    <a:pt x="660" y="622"/>
                  </a:lnTo>
                  <a:lnTo>
                    <a:pt x="656" y="658"/>
                  </a:lnTo>
                  <a:lnTo>
                    <a:pt x="660" y="695"/>
                  </a:lnTo>
                  <a:lnTo>
                    <a:pt x="669" y="729"/>
                  </a:lnTo>
                  <a:lnTo>
                    <a:pt x="685" y="762"/>
                  </a:lnTo>
                  <a:lnTo>
                    <a:pt x="705" y="789"/>
                  </a:lnTo>
                  <a:lnTo>
                    <a:pt x="730" y="814"/>
                  </a:lnTo>
                  <a:lnTo>
                    <a:pt x="757" y="835"/>
                  </a:lnTo>
                  <a:lnTo>
                    <a:pt x="790" y="850"/>
                  </a:lnTo>
                  <a:lnTo>
                    <a:pt x="824" y="859"/>
                  </a:lnTo>
                  <a:lnTo>
                    <a:pt x="860" y="863"/>
                  </a:lnTo>
                  <a:lnTo>
                    <a:pt x="898" y="859"/>
                  </a:lnTo>
                  <a:lnTo>
                    <a:pt x="932" y="850"/>
                  </a:lnTo>
                  <a:lnTo>
                    <a:pt x="964" y="835"/>
                  </a:lnTo>
                  <a:lnTo>
                    <a:pt x="993" y="814"/>
                  </a:lnTo>
                  <a:lnTo>
                    <a:pt x="1018" y="789"/>
                  </a:lnTo>
                  <a:lnTo>
                    <a:pt x="1037" y="762"/>
                  </a:lnTo>
                  <a:lnTo>
                    <a:pt x="1053" y="729"/>
                  </a:lnTo>
                  <a:lnTo>
                    <a:pt x="1062" y="695"/>
                  </a:lnTo>
                  <a:lnTo>
                    <a:pt x="1065" y="65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18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15938" y="2355384"/>
            <a:ext cx="10761661" cy="352075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spcBef>
                <a:spcPts val="600"/>
              </a:spcBef>
              <a:buNone/>
              <a:def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algn="just">
              <a:lnSpc>
                <a:spcPct val="130000"/>
              </a:lnSpc>
              <a:spcBef>
                <a:spcPts val="600"/>
              </a:spcBef>
            </a:pPr>
            <a:endParaRPr lang="zh-CN" altLang="en-US" dirty="0"/>
          </a:p>
        </p:txBody>
      </p:sp>
      <p:sp>
        <p:nvSpPr>
          <p:cNvPr id="2" name="矩形: 圆角 1"/>
          <p:cNvSpPr/>
          <p:nvPr userDrawn="1"/>
        </p:nvSpPr>
        <p:spPr>
          <a:xfrm>
            <a:off x="-397239" y="275766"/>
            <a:ext cx="794478" cy="6445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5938" y="275766"/>
            <a:ext cx="10711132" cy="64457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  <a:endParaRPr lang="zh-CN" altLang="en-US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8348427" y="6398850"/>
            <a:ext cx="365324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信息科技实验一板通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10515600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程序揭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391754"/>
            <a:ext cx="12192000" cy="466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15938" y="2355384"/>
            <a:ext cx="10761662" cy="352075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spcBef>
                <a:spcPts val="600"/>
              </a:spcBef>
              <a:buNone/>
              <a:def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algn="just">
              <a:lnSpc>
                <a:spcPct val="130000"/>
              </a:lnSpc>
              <a:spcBef>
                <a:spcPts val="600"/>
              </a:spcBef>
            </a:pPr>
            <a:endParaRPr lang="zh-CN" altLang="en-US" dirty="0"/>
          </a:p>
        </p:txBody>
      </p:sp>
      <p:sp>
        <p:nvSpPr>
          <p:cNvPr id="2" name="矩形: 圆角 1"/>
          <p:cNvSpPr/>
          <p:nvPr userDrawn="1"/>
        </p:nvSpPr>
        <p:spPr>
          <a:xfrm>
            <a:off x="-397239" y="275766"/>
            <a:ext cx="794478" cy="6445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5938" y="275766"/>
            <a:ext cx="10711132" cy="64457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1038693" y="1587580"/>
            <a:ext cx="1313180" cy="430887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zh-CN" altLang="en-US" sz="2200" dirty="0">
                <a:solidFill>
                  <a:schemeClr val="accent2"/>
                </a:solidFill>
                <a:latin typeface="+mj-ea"/>
                <a:ea typeface="+mj-ea"/>
                <a:cs typeface="Lantinghei SC Demibold" charset="-122"/>
              </a:rPr>
              <a:t>程序揭秘</a:t>
            </a:r>
            <a:endParaRPr lang="zh-CN" altLang="en-US" sz="2200" dirty="0">
              <a:solidFill>
                <a:schemeClr val="accent2"/>
              </a:solidFill>
              <a:latin typeface="+mj-ea"/>
              <a:ea typeface="+mj-ea"/>
              <a:cs typeface="Lantinghei SC Demibold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505400" y="2028825"/>
            <a:ext cx="172693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/>
          <p:cNvSpPr>
            <a:spLocks noEditPoints="1"/>
          </p:cNvSpPr>
          <p:nvPr userDrawn="1"/>
        </p:nvSpPr>
        <p:spPr bwMode="auto">
          <a:xfrm>
            <a:off x="515938" y="1553800"/>
            <a:ext cx="513231" cy="428123"/>
          </a:xfrm>
          <a:custGeom>
            <a:avLst/>
            <a:gdLst>
              <a:gd name="T0" fmla="*/ 3839 w 5162"/>
              <a:gd name="T1" fmla="*/ 3530 h 4306"/>
              <a:gd name="T2" fmla="*/ 3790 w 5162"/>
              <a:gd name="T3" fmla="*/ 3561 h 4306"/>
              <a:gd name="T4" fmla="*/ 3734 w 5162"/>
              <a:gd name="T5" fmla="*/ 3567 h 4306"/>
              <a:gd name="T6" fmla="*/ 3679 w 5162"/>
              <a:gd name="T7" fmla="*/ 3548 h 4306"/>
              <a:gd name="T8" fmla="*/ 3474 w 5162"/>
              <a:gd name="T9" fmla="*/ 3346 h 4306"/>
              <a:gd name="T10" fmla="*/ 3442 w 5162"/>
              <a:gd name="T11" fmla="*/ 3296 h 4306"/>
              <a:gd name="T12" fmla="*/ 3436 w 5162"/>
              <a:gd name="T13" fmla="*/ 3241 h 4306"/>
              <a:gd name="T14" fmla="*/ 3455 w 5162"/>
              <a:gd name="T15" fmla="*/ 3186 h 4306"/>
              <a:gd name="T16" fmla="*/ 4482 w 5162"/>
              <a:gd name="T17" fmla="*/ 2154 h 4306"/>
              <a:gd name="T18" fmla="*/ 3455 w 5162"/>
              <a:gd name="T19" fmla="*/ 1122 h 4306"/>
              <a:gd name="T20" fmla="*/ 3436 w 5162"/>
              <a:gd name="T21" fmla="*/ 1068 h 4306"/>
              <a:gd name="T22" fmla="*/ 3442 w 5162"/>
              <a:gd name="T23" fmla="*/ 1012 h 4306"/>
              <a:gd name="T24" fmla="*/ 3474 w 5162"/>
              <a:gd name="T25" fmla="*/ 962 h 4306"/>
              <a:gd name="T26" fmla="*/ 3679 w 5162"/>
              <a:gd name="T27" fmla="*/ 761 h 4306"/>
              <a:gd name="T28" fmla="*/ 3734 w 5162"/>
              <a:gd name="T29" fmla="*/ 742 h 4306"/>
              <a:gd name="T30" fmla="*/ 3790 w 5162"/>
              <a:gd name="T31" fmla="*/ 748 h 4306"/>
              <a:gd name="T32" fmla="*/ 3839 w 5162"/>
              <a:gd name="T33" fmla="*/ 778 h 4306"/>
              <a:gd name="T34" fmla="*/ 5143 w 5162"/>
              <a:gd name="T35" fmla="*/ 2086 h 4306"/>
              <a:gd name="T36" fmla="*/ 5162 w 5162"/>
              <a:gd name="T37" fmla="*/ 2140 h 4306"/>
              <a:gd name="T38" fmla="*/ 5156 w 5162"/>
              <a:gd name="T39" fmla="*/ 2196 h 4306"/>
              <a:gd name="T40" fmla="*/ 5124 w 5162"/>
              <a:gd name="T41" fmla="*/ 2246 h 4306"/>
              <a:gd name="T42" fmla="*/ 1867 w 5162"/>
              <a:gd name="T43" fmla="*/ 4235 h 4306"/>
              <a:gd name="T44" fmla="*/ 1810 w 5162"/>
              <a:gd name="T45" fmla="*/ 4204 h 4306"/>
              <a:gd name="T46" fmla="*/ 1779 w 5162"/>
              <a:gd name="T47" fmla="*/ 4152 h 4306"/>
              <a:gd name="T48" fmla="*/ 1777 w 5162"/>
              <a:gd name="T49" fmla="*/ 4093 h 4306"/>
              <a:gd name="T50" fmla="*/ 2830 w 5162"/>
              <a:gd name="T51" fmla="*/ 58 h 4306"/>
              <a:gd name="T52" fmla="*/ 2866 w 5162"/>
              <a:gd name="T53" fmla="*/ 21 h 4306"/>
              <a:gd name="T54" fmla="*/ 2918 w 5162"/>
              <a:gd name="T55" fmla="*/ 0 h 4306"/>
              <a:gd name="T56" fmla="*/ 2976 w 5162"/>
              <a:gd name="T57" fmla="*/ 5 h 4306"/>
              <a:gd name="T58" fmla="*/ 3259 w 5162"/>
              <a:gd name="T59" fmla="*/ 85 h 4306"/>
              <a:gd name="T60" fmla="*/ 3306 w 5162"/>
              <a:gd name="T61" fmla="*/ 129 h 4306"/>
              <a:gd name="T62" fmla="*/ 3324 w 5162"/>
              <a:gd name="T63" fmla="*/ 187 h 4306"/>
              <a:gd name="T64" fmla="*/ 2245 w 5162"/>
              <a:gd name="T65" fmla="*/ 4223 h 4306"/>
              <a:gd name="T66" fmla="*/ 2221 w 5162"/>
              <a:gd name="T67" fmla="*/ 4268 h 4306"/>
              <a:gd name="T68" fmla="*/ 2179 w 5162"/>
              <a:gd name="T69" fmla="*/ 4297 h 4306"/>
              <a:gd name="T70" fmla="*/ 2127 w 5162"/>
              <a:gd name="T71" fmla="*/ 4306 h 4306"/>
              <a:gd name="T72" fmla="*/ 1688 w 5162"/>
              <a:gd name="T73" fmla="*/ 3346 h 4306"/>
              <a:gd name="T74" fmla="*/ 1481 w 5162"/>
              <a:gd name="T75" fmla="*/ 3548 h 4306"/>
              <a:gd name="T76" fmla="*/ 1427 w 5162"/>
              <a:gd name="T77" fmla="*/ 3567 h 4306"/>
              <a:gd name="T78" fmla="*/ 1371 w 5162"/>
              <a:gd name="T79" fmla="*/ 3561 h 4306"/>
              <a:gd name="T80" fmla="*/ 1322 w 5162"/>
              <a:gd name="T81" fmla="*/ 3530 h 4306"/>
              <a:gd name="T82" fmla="*/ 18 w 5162"/>
              <a:gd name="T83" fmla="*/ 2223 h 4306"/>
              <a:gd name="T84" fmla="*/ 0 w 5162"/>
              <a:gd name="T85" fmla="*/ 2168 h 4306"/>
              <a:gd name="T86" fmla="*/ 6 w 5162"/>
              <a:gd name="T87" fmla="*/ 2112 h 4306"/>
              <a:gd name="T88" fmla="*/ 37 w 5162"/>
              <a:gd name="T89" fmla="*/ 2063 h 4306"/>
              <a:gd name="T90" fmla="*/ 1344 w 5162"/>
              <a:gd name="T91" fmla="*/ 761 h 4306"/>
              <a:gd name="T92" fmla="*/ 1399 w 5162"/>
              <a:gd name="T93" fmla="*/ 742 h 4306"/>
              <a:gd name="T94" fmla="*/ 1456 w 5162"/>
              <a:gd name="T95" fmla="*/ 748 h 4306"/>
              <a:gd name="T96" fmla="*/ 1504 w 5162"/>
              <a:gd name="T97" fmla="*/ 778 h 4306"/>
              <a:gd name="T98" fmla="*/ 1707 w 5162"/>
              <a:gd name="T99" fmla="*/ 985 h 4306"/>
              <a:gd name="T100" fmla="*/ 1726 w 5162"/>
              <a:gd name="T101" fmla="*/ 1040 h 4306"/>
              <a:gd name="T102" fmla="*/ 1719 w 5162"/>
              <a:gd name="T103" fmla="*/ 1097 h 4306"/>
              <a:gd name="T104" fmla="*/ 1688 w 5162"/>
              <a:gd name="T105" fmla="*/ 1145 h 4306"/>
              <a:gd name="T106" fmla="*/ 1688 w 5162"/>
              <a:gd name="T107" fmla="*/ 3162 h 4306"/>
              <a:gd name="T108" fmla="*/ 1719 w 5162"/>
              <a:gd name="T109" fmla="*/ 3213 h 4306"/>
              <a:gd name="T110" fmla="*/ 1726 w 5162"/>
              <a:gd name="T111" fmla="*/ 3269 h 4306"/>
              <a:gd name="T112" fmla="*/ 1707 w 5162"/>
              <a:gd name="T113" fmla="*/ 3322 h 4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162" h="4306">
                <a:moveTo>
                  <a:pt x="5124" y="2246"/>
                </a:moveTo>
                <a:lnTo>
                  <a:pt x="3839" y="3530"/>
                </a:lnTo>
                <a:lnTo>
                  <a:pt x="3816" y="3548"/>
                </a:lnTo>
                <a:lnTo>
                  <a:pt x="3790" y="3561"/>
                </a:lnTo>
                <a:lnTo>
                  <a:pt x="3762" y="3567"/>
                </a:lnTo>
                <a:lnTo>
                  <a:pt x="3734" y="3567"/>
                </a:lnTo>
                <a:lnTo>
                  <a:pt x="3706" y="3561"/>
                </a:lnTo>
                <a:lnTo>
                  <a:pt x="3679" y="3548"/>
                </a:lnTo>
                <a:lnTo>
                  <a:pt x="3657" y="3530"/>
                </a:lnTo>
                <a:lnTo>
                  <a:pt x="3474" y="3346"/>
                </a:lnTo>
                <a:lnTo>
                  <a:pt x="3455" y="3322"/>
                </a:lnTo>
                <a:lnTo>
                  <a:pt x="3442" y="3296"/>
                </a:lnTo>
                <a:lnTo>
                  <a:pt x="3436" y="3269"/>
                </a:lnTo>
                <a:lnTo>
                  <a:pt x="3436" y="3241"/>
                </a:lnTo>
                <a:lnTo>
                  <a:pt x="3442" y="3213"/>
                </a:lnTo>
                <a:lnTo>
                  <a:pt x="3455" y="3186"/>
                </a:lnTo>
                <a:lnTo>
                  <a:pt x="3474" y="3162"/>
                </a:lnTo>
                <a:lnTo>
                  <a:pt x="4482" y="2154"/>
                </a:lnTo>
                <a:lnTo>
                  <a:pt x="3474" y="1145"/>
                </a:lnTo>
                <a:lnTo>
                  <a:pt x="3455" y="1122"/>
                </a:lnTo>
                <a:lnTo>
                  <a:pt x="3442" y="1097"/>
                </a:lnTo>
                <a:lnTo>
                  <a:pt x="3436" y="1068"/>
                </a:lnTo>
                <a:lnTo>
                  <a:pt x="3436" y="1040"/>
                </a:lnTo>
                <a:lnTo>
                  <a:pt x="3442" y="1012"/>
                </a:lnTo>
                <a:lnTo>
                  <a:pt x="3455" y="985"/>
                </a:lnTo>
                <a:lnTo>
                  <a:pt x="3474" y="962"/>
                </a:lnTo>
                <a:lnTo>
                  <a:pt x="3657" y="778"/>
                </a:lnTo>
                <a:lnTo>
                  <a:pt x="3679" y="761"/>
                </a:lnTo>
                <a:lnTo>
                  <a:pt x="3706" y="748"/>
                </a:lnTo>
                <a:lnTo>
                  <a:pt x="3734" y="742"/>
                </a:lnTo>
                <a:lnTo>
                  <a:pt x="3762" y="742"/>
                </a:lnTo>
                <a:lnTo>
                  <a:pt x="3790" y="748"/>
                </a:lnTo>
                <a:lnTo>
                  <a:pt x="3816" y="761"/>
                </a:lnTo>
                <a:lnTo>
                  <a:pt x="3839" y="778"/>
                </a:lnTo>
                <a:lnTo>
                  <a:pt x="5124" y="2063"/>
                </a:lnTo>
                <a:lnTo>
                  <a:pt x="5143" y="2086"/>
                </a:lnTo>
                <a:lnTo>
                  <a:pt x="5156" y="2112"/>
                </a:lnTo>
                <a:lnTo>
                  <a:pt x="5162" y="2140"/>
                </a:lnTo>
                <a:lnTo>
                  <a:pt x="5162" y="2168"/>
                </a:lnTo>
                <a:lnTo>
                  <a:pt x="5156" y="2196"/>
                </a:lnTo>
                <a:lnTo>
                  <a:pt x="5143" y="2223"/>
                </a:lnTo>
                <a:lnTo>
                  <a:pt x="5124" y="2246"/>
                </a:lnTo>
                <a:close/>
                <a:moveTo>
                  <a:pt x="2101" y="4301"/>
                </a:moveTo>
                <a:lnTo>
                  <a:pt x="1867" y="4235"/>
                </a:lnTo>
                <a:lnTo>
                  <a:pt x="1835" y="4223"/>
                </a:lnTo>
                <a:lnTo>
                  <a:pt x="1810" y="4204"/>
                </a:lnTo>
                <a:lnTo>
                  <a:pt x="1791" y="4179"/>
                </a:lnTo>
                <a:lnTo>
                  <a:pt x="1779" y="4152"/>
                </a:lnTo>
                <a:lnTo>
                  <a:pt x="1774" y="4122"/>
                </a:lnTo>
                <a:lnTo>
                  <a:pt x="1777" y="4093"/>
                </a:lnTo>
                <a:lnTo>
                  <a:pt x="2819" y="83"/>
                </a:lnTo>
                <a:lnTo>
                  <a:pt x="2830" y="58"/>
                </a:lnTo>
                <a:lnTo>
                  <a:pt x="2846" y="38"/>
                </a:lnTo>
                <a:lnTo>
                  <a:pt x="2866" y="21"/>
                </a:lnTo>
                <a:lnTo>
                  <a:pt x="2890" y="8"/>
                </a:lnTo>
                <a:lnTo>
                  <a:pt x="2918" y="0"/>
                </a:lnTo>
                <a:lnTo>
                  <a:pt x="2946" y="0"/>
                </a:lnTo>
                <a:lnTo>
                  <a:pt x="2976" y="5"/>
                </a:lnTo>
                <a:lnTo>
                  <a:pt x="3226" y="71"/>
                </a:lnTo>
                <a:lnTo>
                  <a:pt x="3259" y="85"/>
                </a:lnTo>
                <a:lnTo>
                  <a:pt x="3285" y="104"/>
                </a:lnTo>
                <a:lnTo>
                  <a:pt x="3306" y="129"/>
                </a:lnTo>
                <a:lnTo>
                  <a:pt x="3320" y="155"/>
                </a:lnTo>
                <a:lnTo>
                  <a:pt x="3324" y="187"/>
                </a:lnTo>
                <a:lnTo>
                  <a:pt x="3321" y="218"/>
                </a:lnTo>
                <a:lnTo>
                  <a:pt x="2245" y="4223"/>
                </a:lnTo>
                <a:lnTo>
                  <a:pt x="2236" y="4248"/>
                </a:lnTo>
                <a:lnTo>
                  <a:pt x="2221" y="4268"/>
                </a:lnTo>
                <a:lnTo>
                  <a:pt x="2203" y="4286"/>
                </a:lnTo>
                <a:lnTo>
                  <a:pt x="2179" y="4297"/>
                </a:lnTo>
                <a:lnTo>
                  <a:pt x="2154" y="4304"/>
                </a:lnTo>
                <a:lnTo>
                  <a:pt x="2127" y="4306"/>
                </a:lnTo>
                <a:lnTo>
                  <a:pt x="2101" y="4301"/>
                </a:lnTo>
                <a:close/>
                <a:moveTo>
                  <a:pt x="1688" y="3346"/>
                </a:moveTo>
                <a:lnTo>
                  <a:pt x="1504" y="3530"/>
                </a:lnTo>
                <a:lnTo>
                  <a:pt x="1481" y="3548"/>
                </a:lnTo>
                <a:lnTo>
                  <a:pt x="1456" y="3561"/>
                </a:lnTo>
                <a:lnTo>
                  <a:pt x="1427" y="3567"/>
                </a:lnTo>
                <a:lnTo>
                  <a:pt x="1399" y="3567"/>
                </a:lnTo>
                <a:lnTo>
                  <a:pt x="1371" y="3561"/>
                </a:lnTo>
                <a:lnTo>
                  <a:pt x="1344" y="3548"/>
                </a:lnTo>
                <a:lnTo>
                  <a:pt x="1322" y="3530"/>
                </a:lnTo>
                <a:lnTo>
                  <a:pt x="37" y="2246"/>
                </a:lnTo>
                <a:lnTo>
                  <a:pt x="18" y="2223"/>
                </a:lnTo>
                <a:lnTo>
                  <a:pt x="6" y="2196"/>
                </a:lnTo>
                <a:lnTo>
                  <a:pt x="0" y="2168"/>
                </a:lnTo>
                <a:lnTo>
                  <a:pt x="0" y="2140"/>
                </a:lnTo>
                <a:lnTo>
                  <a:pt x="6" y="2112"/>
                </a:lnTo>
                <a:lnTo>
                  <a:pt x="18" y="2086"/>
                </a:lnTo>
                <a:lnTo>
                  <a:pt x="37" y="2063"/>
                </a:lnTo>
                <a:lnTo>
                  <a:pt x="1322" y="778"/>
                </a:lnTo>
                <a:lnTo>
                  <a:pt x="1344" y="761"/>
                </a:lnTo>
                <a:lnTo>
                  <a:pt x="1371" y="748"/>
                </a:lnTo>
                <a:lnTo>
                  <a:pt x="1399" y="742"/>
                </a:lnTo>
                <a:lnTo>
                  <a:pt x="1427" y="742"/>
                </a:lnTo>
                <a:lnTo>
                  <a:pt x="1456" y="748"/>
                </a:lnTo>
                <a:lnTo>
                  <a:pt x="1481" y="761"/>
                </a:lnTo>
                <a:lnTo>
                  <a:pt x="1504" y="778"/>
                </a:lnTo>
                <a:lnTo>
                  <a:pt x="1688" y="962"/>
                </a:lnTo>
                <a:lnTo>
                  <a:pt x="1707" y="985"/>
                </a:lnTo>
                <a:lnTo>
                  <a:pt x="1719" y="1012"/>
                </a:lnTo>
                <a:lnTo>
                  <a:pt x="1726" y="1040"/>
                </a:lnTo>
                <a:lnTo>
                  <a:pt x="1726" y="1068"/>
                </a:lnTo>
                <a:lnTo>
                  <a:pt x="1719" y="1097"/>
                </a:lnTo>
                <a:lnTo>
                  <a:pt x="1707" y="1122"/>
                </a:lnTo>
                <a:lnTo>
                  <a:pt x="1688" y="1145"/>
                </a:lnTo>
                <a:lnTo>
                  <a:pt x="679" y="2154"/>
                </a:lnTo>
                <a:lnTo>
                  <a:pt x="1688" y="3162"/>
                </a:lnTo>
                <a:lnTo>
                  <a:pt x="1707" y="3186"/>
                </a:lnTo>
                <a:lnTo>
                  <a:pt x="1719" y="3213"/>
                </a:lnTo>
                <a:lnTo>
                  <a:pt x="1726" y="3241"/>
                </a:lnTo>
                <a:lnTo>
                  <a:pt x="1726" y="3269"/>
                </a:lnTo>
                <a:lnTo>
                  <a:pt x="1719" y="3296"/>
                </a:lnTo>
                <a:lnTo>
                  <a:pt x="1707" y="3322"/>
                </a:lnTo>
                <a:lnTo>
                  <a:pt x="1688" y="3346"/>
                </a:lnTo>
                <a:close/>
              </a:path>
            </a:pathLst>
          </a:custGeom>
          <a:gradFill>
            <a:gsLst>
              <a:gs pos="42000">
                <a:schemeClr val="accent1"/>
              </a:gs>
              <a:gs pos="55000">
                <a:schemeClr val="accent2"/>
              </a:gs>
              <a:gs pos="42000">
                <a:schemeClr val="accent2"/>
              </a:gs>
              <a:gs pos="55000">
                <a:schemeClr val="accent1"/>
              </a:gs>
            </a:gsLst>
            <a:lin ang="900000" scaled="0"/>
          </a:gra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391754"/>
            <a:ext cx="12192000" cy="466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15938" y="2355384"/>
            <a:ext cx="10761662" cy="352075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spcBef>
                <a:spcPts val="600"/>
              </a:spcBef>
              <a:buNone/>
              <a:def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algn="just">
              <a:lnSpc>
                <a:spcPct val="130000"/>
              </a:lnSpc>
              <a:spcBef>
                <a:spcPts val="600"/>
              </a:spcBef>
            </a:pPr>
            <a:endParaRPr lang="zh-CN" altLang="en-US" dirty="0"/>
          </a:p>
        </p:txBody>
      </p:sp>
      <p:sp>
        <p:nvSpPr>
          <p:cNvPr id="2" name="矩形: 圆角 1"/>
          <p:cNvSpPr/>
          <p:nvPr userDrawn="1"/>
        </p:nvSpPr>
        <p:spPr>
          <a:xfrm>
            <a:off x="-397239" y="275766"/>
            <a:ext cx="794478" cy="6445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5938" y="275766"/>
            <a:ext cx="10711132" cy="64457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1038693" y="1587580"/>
            <a:ext cx="1313180" cy="430887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zh-CN" altLang="en-US" sz="2200" dirty="0">
                <a:solidFill>
                  <a:schemeClr val="accent2"/>
                </a:solidFill>
                <a:latin typeface="+mj-ea"/>
                <a:ea typeface="+mj-ea"/>
                <a:cs typeface="Lantinghei SC Demibold" charset="-122"/>
              </a:rPr>
              <a:t>知识讲解</a:t>
            </a:r>
            <a:endParaRPr lang="zh-CN" altLang="en-US" sz="2200" dirty="0">
              <a:solidFill>
                <a:schemeClr val="accent2"/>
              </a:solidFill>
              <a:latin typeface="+mj-ea"/>
              <a:ea typeface="+mj-ea"/>
              <a:cs typeface="Lantinghei SC Demibold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505400" y="2028825"/>
            <a:ext cx="172693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515938" y="1545775"/>
            <a:ext cx="543272" cy="430887"/>
            <a:chOff x="413" y="7"/>
            <a:chExt cx="5419" cy="4298"/>
          </a:xfrm>
          <a:solidFill>
            <a:schemeClr val="bg1">
              <a:lumMod val="95000"/>
            </a:schemeClr>
          </a:solidFill>
        </p:grpSpPr>
        <p:sp>
          <p:nvSpPr>
            <p:cNvPr id="11" name="Freeform 6"/>
            <p:cNvSpPr/>
            <p:nvPr/>
          </p:nvSpPr>
          <p:spPr bwMode="auto">
            <a:xfrm>
              <a:off x="762" y="7"/>
              <a:ext cx="2272" cy="3761"/>
            </a:xfrm>
            <a:custGeom>
              <a:avLst/>
              <a:gdLst>
                <a:gd name="T0" fmla="*/ 0 w 2272"/>
                <a:gd name="T1" fmla="*/ 3761 h 3761"/>
                <a:gd name="T2" fmla="*/ 13 w 2272"/>
                <a:gd name="T3" fmla="*/ 3751 h 3761"/>
                <a:gd name="T4" fmla="*/ 54 w 2272"/>
                <a:gd name="T5" fmla="*/ 3726 h 3761"/>
                <a:gd name="T6" fmla="*/ 120 w 2272"/>
                <a:gd name="T7" fmla="*/ 3688 h 3761"/>
                <a:gd name="T8" fmla="*/ 208 w 2272"/>
                <a:gd name="T9" fmla="*/ 3644 h 3761"/>
                <a:gd name="T10" fmla="*/ 318 w 2272"/>
                <a:gd name="T11" fmla="*/ 3594 h 3761"/>
                <a:gd name="T12" fmla="*/ 448 w 2272"/>
                <a:gd name="T13" fmla="*/ 3545 h 3761"/>
                <a:gd name="T14" fmla="*/ 596 w 2272"/>
                <a:gd name="T15" fmla="*/ 3499 h 3761"/>
                <a:gd name="T16" fmla="*/ 763 w 2272"/>
                <a:gd name="T17" fmla="*/ 3463 h 3761"/>
                <a:gd name="T18" fmla="*/ 942 w 2272"/>
                <a:gd name="T19" fmla="*/ 3436 h 3761"/>
                <a:gd name="T20" fmla="*/ 1137 w 2272"/>
                <a:gd name="T21" fmla="*/ 3428 h 3761"/>
                <a:gd name="T22" fmla="*/ 1330 w 2272"/>
                <a:gd name="T23" fmla="*/ 3436 h 3761"/>
                <a:gd name="T24" fmla="*/ 1511 w 2272"/>
                <a:gd name="T25" fmla="*/ 3463 h 3761"/>
                <a:gd name="T26" fmla="*/ 1676 w 2272"/>
                <a:gd name="T27" fmla="*/ 3499 h 3761"/>
                <a:gd name="T28" fmla="*/ 1824 w 2272"/>
                <a:gd name="T29" fmla="*/ 3545 h 3761"/>
                <a:gd name="T30" fmla="*/ 1954 w 2272"/>
                <a:gd name="T31" fmla="*/ 3594 h 3761"/>
                <a:gd name="T32" fmla="*/ 2065 w 2272"/>
                <a:gd name="T33" fmla="*/ 3644 h 3761"/>
                <a:gd name="T34" fmla="*/ 2154 w 2272"/>
                <a:gd name="T35" fmla="*/ 3688 h 3761"/>
                <a:gd name="T36" fmla="*/ 2218 w 2272"/>
                <a:gd name="T37" fmla="*/ 3726 h 3761"/>
                <a:gd name="T38" fmla="*/ 2259 w 2272"/>
                <a:gd name="T39" fmla="*/ 3751 h 3761"/>
                <a:gd name="T40" fmla="*/ 2272 w 2272"/>
                <a:gd name="T41" fmla="*/ 3761 h 3761"/>
                <a:gd name="T42" fmla="*/ 2269 w 2272"/>
                <a:gd name="T43" fmla="*/ 384 h 3761"/>
                <a:gd name="T44" fmla="*/ 2243 w 2272"/>
                <a:gd name="T45" fmla="*/ 362 h 3761"/>
                <a:gd name="T46" fmla="*/ 2188 w 2272"/>
                <a:gd name="T47" fmla="*/ 326 h 3761"/>
                <a:gd name="T48" fmla="*/ 2112 w 2272"/>
                <a:gd name="T49" fmla="*/ 276 h 3761"/>
                <a:gd name="T50" fmla="*/ 2012 w 2272"/>
                <a:gd name="T51" fmla="*/ 222 h 3761"/>
                <a:gd name="T52" fmla="*/ 1892 w 2272"/>
                <a:gd name="T53" fmla="*/ 164 h 3761"/>
                <a:gd name="T54" fmla="*/ 1752 w 2272"/>
                <a:gd name="T55" fmla="*/ 108 h 3761"/>
                <a:gd name="T56" fmla="*/ 1595 w 2272"/>
                <a:gd name="T57" fmla="*/ 61 h 3761"/>
                <a:gd name="T58" fmla="*/ 1422 w 2272"/>
                <a:gd name="T59" fmla="*/ 23 h 3761"/>
                <a:gd name="T60" fmla="*/ 1234 w 2272"/>
                <a:gd name="T61" fmla="*/ 3 h 3761"/>
                <a:gd name="T62" fmla="*/ 1038 w 2272"/>
                <a:gd name="T63" fmla="*/ 1 h 3761"/>
                <a:gd name="T64" fmla="*/ 850 w 2272"/>
                <a:gd name="T65" fmla="*/ 21 h 3761"/>
                <a:gd name="T66" fmla="*/ 677 w 2272"/>
                <a:gd name="T67" fmla="*/ 52 h 3761"/>
                <a:gd name="T68" fmla="*/ 521 w 2272"/>
                <a:gd name="T69" fmla="*/ 97 h 3761"/>
                <a:gd name="T70" fmla="*/ 381 w 2272"/>
                <a:gd name="T71" fmla="*/ 146 h 3761"/>
                <a:gd name="T72" fmla="*/ 260 w 2272"/>
                <a:gd name="T73" fmla="*/ 197 h 3761"/>
                <a:gd name="T74" fmla="*/ 161 w 2272"/>
                <a:gd name="T75" fmla="*/ 247 h 3761"/>
                <a:gd name="T76" fmla="*/ 84 w 2272"/>
                <a:gd name="T77" fmla="*/ 290 h 3761"/>
                <a:gd name="T78" fmla="*/ 31 w 2272"/>
                <a:gd name="T79" fmla="*/ 323 h 3761"/>
                <a:gd name="T80" fmla="*/ 3 w 2272"/>
                <a:gd name="T81" fmla="*/ 341 h 3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72" h="3761">
                  <a:moveTo>
                    <a:pt x="0" y="342"/>
                  </a:moveTo>
                  <a:lnTo>
                    <a:pt x="0" y="3761"/>
                  </a:lnTo>
                  <a:lnTo>
                    <a:pt x="3" y="3759"/>
                  </a:lnTo>
                  <a:lnTo>
                    <a:pt x="13" y="3751"/>
                  </a:lnTo>
                  <a:lnTo>
                    <a:pt x="31" y="3741"/>
                  </a:lnTo>
                  <a:lnTo>
                    <a:pt x="54" y="3726"/>
                  </a:lnTo>
                  <a:lnTo>
                    <a:pt x="84" y="3708"/>
                  </a:lnTo>
                  <a:lnTo>
                    <a:pt x="120" y="3688"/>
                  </a:lnTo>
                  <a:lnTo>
                    <a:pt x="161" y="3667"/>
                  </a:lnTo>
                  <a:lnTo>
                    <a:pt x="208" y="3644"/>
                  </a:lnTo>
                  <a:lnTo>
                    <a:pt x="260" y="3619"/>
                  </a:lnTo>
                  <a:lnTo>
                    <a:pt x="318" y="3594"/>
                  </a:lnTo>
                  <a:lnTo>
                    <a:pt x="381" y="3570"/>
                  </a:lnTo>
                  <a:lnTo>
                    <a:pt x="448" y="3545"/>
                  </a:lnTo>
                  <a:lnTo>
                    <a:pt x="521" y="3522"/>
                  </a:lnTo>
                  <a:lnTo>
                    <a:pt x="596" y="3499"/>
                  </a:lnTo>
                  <a:lnTo>
                    <a:pt x="677" y="3479"/>
                  </a:lnTo>
                  <a:lnTo>
                    <a:pt x="763" y="3463"/>
                  </a:lnTo>
                  <a:lnTo>
                    <a:pt x="850" y="3448"/>
                  </a:lnTo>
                  <a:lnTo>
                    <a:pt x="942" y="3436"/>
                  </a:lnTo>
                  <a:lnTo>
                    <a:pt x="1038" y="3430"/>
                  </a:lnTo>
                  <a:lnTo>
                    <a:pt x="1137" y="3428"/>
                  </a:lnTo>
                  <a:lnTo>
                    <a:pt x="1234" y="3430"/>
                  </a:lnTo>
                  <a:lnTo>
                    <a:pt x="1330" y="3436"/>
                  </a:lnTo>
                  <a:lnTo>
                    <a:pt x="1422" y="3448"/>
                  </a:lnTo>
                  <a:lnTo>
                    <a:pt x="1511" y="3463"/>
                  </a:lnTo>
                  <a:lnTo>
                    <a:pt x="1595" y="3479"/>
                  </a:lnTo>
                  <a:lnTo>
                    <a:pt x="1676" y="3499"/>
                  </a:lnTo>
                  <a:lnTo>
                    <a:pt x="1752" y="3522"/>
                  </a:lnTo>
                  <a:lnTo>
                    <a:pt x="1824" y="3545"/>
                  </a:lnTo>
                  <a:lnTo>
                    <a:pt x="1892" y="3570"/>
                  </a:lnTo>
                  <a:lnTo>
                    <a:pt x="1954" y="3594"/>
                  </a:lnTo>
                  <a:lnTo>
                    <a:pt x="2012" y="3619"/>
                  </a:lnTo>
                  <a:lnTo>
                    <a:pt x="2065" y="3644"/>
                  </a:lnTo>
                  <a:lnTo>
                    <a:pt x="2112" y="3667"/>
                  </a:lnTo>
                  <a:lnTo>
                    <a:pt x="2154" y="3688"/>
                  </a:lnTo>
                  <a:lnTo>
                    <a:pt x="2188" y="3708"/>
                  </a:lnTo>
                  <a:lnTo>
                    <a:pt x="2218" y="3726"/>
                  </a:lnTo>
                  <a:lnTo>
                    <a:pt x="2243" y="3741"/>
                  </a:lnTo>
                  <a:lnTo>
                    <a:pt x="2259" y="3751"/>
                  </a:lnTo>
                  <a:lnTo>
                    <a:pt x="2269" y="3759"/>
                  </a:lnTo>
                  <a:lnTo>
                    <a:pt x="2272" y="3761"/>
                  </a:lnTo>
                  <a:lnTo>
                    <a:pt x="2272" y="387"/>
                  </a:lnTo>
                  <a:lnTo>
                    <a:pt x="2269" y="384"/>
                  </a:lnTo>
                  <a:lnTo>
                    <a:pt x="2259" y="375"/>
                  </a:lnTo>
                  <a:lnTo>
                    <a:pt x="2243" y="362"/>
                  </a:lnTo>
                  <a:lnTo>
                    <a:pt x="2218" y="346"/>
                  </a:lnTo>
                  <a:lnTo>
                    <a:pt x="2188" y="326"/>
                  </a:lnTo>
                  <a:lnTo>
                    <a:pt x="2154" y="303"/>
                  </a:lnTo>
                  <a:lnTo>
                    <a:pt x="2112" y="276"/>
                  </a:lnTo>
                  <a:lnTo>
                    <a:pt x="2065" y="250"/>
                  </a:lnTo>
                  <a:lnTo>
                    <a:pt x="2012" y="222"/>
                  </a:lnTo>
                  <a:lnTo>
                    <a:pt x="1954" y="192"/>
                  </a:lnTo>
                  <a:lnTo>
                    <a:pt x="1892" y="164"/>
                  </a:lnTo>
                  <a:lnTo>
                    <a:pt x="1824" y="135"/>
                  </a:lnTo>
                  <a:lnTo>
                    <a:pt x="1752" y="108"/>
                  </a:lnTo>
                  <a:lnTo>
                    <a:pt x="1676" y="84"/>
                  </a:lnTo>
                  <a:lnTo>
                    <a:pt x="1595" y="61"/>
                  </a:lnTo>
                  <a:lnTo>
                    <a:pt x="1511" y="39"/>
                  </a:lnTo>
                  <a:lnTo>
                    <a:pt x="1422" y="23"/>
                  </a:lnTo>
                  <a:lnTo>
                    <a:pt x="1330" y="9"/>
                  </a:lnTo>
                  <a:lnTo>
                    <a:pt x="1234" y="3"/>
                  </a:lnTo>
                  <a:lnTo>
                    <a:pt x="1137" y="0"/>
                  </a:lnTo>
                  <a:lnTo>
                    <a:pt x="1038" y="1"/>
                  </a:lnTo>
                  <a:lnTo>
                    <a:pt x="942" y="9"/>
                  </a:lnTo>
                  <a:lnTo>
                    <a:pt x="850" y="21"/>
                  </a:lnTo>
                  <a:lnTo>
                    <a:pt x="763" y="36"/>
                  </a:lnTo>
                  <a:lnTo>
                    <a:pt x="677" y="52"/>
                  </a:lnTo>
                  <a:lnTo>
                    <a:pt x="596" y="74"/>
                  </a:lnTo>
                  <a:lnTo>
                    <a:pt x="521" y="97"/>
                  </a:lnTo>
                  <a:lnTo>
                    <a:pt x="448" y="120"/>
                  </a:lnTo>
                  <a:lnTo>
                    <a:pt x="381" y="146"/>
                  </a:lnTo>
                  <a:lnTo>
                    <a:pt x="318" y="171"/>
                  </a:lnTo>
                  <a:lnTo>
                    <a:pt x="260" y="197"/>
                  </a:lnTo>
                  <a:lnTo>
                    <a:pt x="208" y="222"/>
                  </a:lnTo>
                  <a:lnTo>
                    <a:pt x="161" y="247"/>
                  </a:lnTo>
                  <a:lnTo>
                    <a:pt x="120" y="268"/>
                  </a:lnTo>
                  <a:lnTo>
                    <a:pt x="84" y="290"/>
                  </a:lnTo>
                  <a:lnTo>
                    <a:pt x="54" y="308"/>
                  </a:lnTo>
                  <a:lnTo>
                    <a:pt x="31" y="323"/>
                  </a:lnTo>
                  <a:lnTo>
                    <a:pt x="13" y="334"/>
                  </a:lnTo>
                  <a:lnTo>
                    <a:pt x="3" y="341"/>
                  </a:lnTo>
                  <a:lnTo>
                    <a:pt x="0" y="34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3209" y="7"/>
              <a:ext cx="2272" cy="3761"/>
            </a:xfrm>
            <a:custGeom>
              <a:avLst/>
              <a:gdLst>
                <a:gd name="T0" fmla="*/ 0 w 2272"/>
                <a:gd name="T1" fmla="*/ 3761 h 3761"/>
                <a:gd name="T2" fmla="*/ 15 w 2272"/>
                <a:gd name="T3" fmla="*/ 3751 h 3761"/>
                <a:gd name="T4" fmla="*/ 54 w 2272"/>
                <a:gd name="T5" fmla="*/ 3726 h 3761"/>
                <a:gd name="T6" fmla="*/ 120 w 2272"/>
                <a:gd name="T7" fmla="*/ 3688 h 3761"/>
                <a:gd name="T8" fmla="*/ 208 w 2272"/>
                <a:gd name="T9" fmla="*/ 3644 h 3761"/>
                <a:gd name="T10" fmla="*/ 318 w 2272"/>
                <a:gd name="T11" fmla="*/ 3594 h 3761"/>
                <a:gd name="T12" fmla="*/ 448 w 2272"/>
                <a:gd name="T13" fmla="*/ 3545 h 3761"/>
                <a:gd name="T14" fmla="*/ 597 w 2272"/>
                <a:gd name="T15" fmla="*/ 3499 h 3761"/>
                <a:gd name="T16" fmla="*/ 763 w 2272"/>
                <a:gd name="T17" fmla="*/ 3463 h 3761"/>
                <a:gd name="T18" fmla="*/ 943 w 2272"/>
                <a:gd name="T19" fmla="*/ 3436 h 3761"/>
                <a:gd name="T20" fmla="*/ 1137 w 2272"/>
                <a:gd name="T21" fmla="*/ 3428 h 3761"/>
                <a:gd name="T22" fmla="*/ 1330 w 2272"/>
                <a:gd name="T23" fmla="*/ 3436 h 3761"/>
                <a:gd name="T24" fmla="*/ 1511 w 2272"/>
                <a:gd name="T25" fmla="*/ 3463 h 3761"/>
                <a:gd name="T26" fmla="*/ 1676 w 2272"/>
                <a:gd name="T27" fmla="*/ 3499 h 3761"/>
                <a:gd name="T28" fmla="*/ 1824 w 2272"/>
                <a:gd name="T29" fmla="*/ 3545 h 3761"/>
                <a:gd name="T30" fmla="*/ 1954 w 2272"/>
                <a:gd name="T31" fmla="*/ 3594 h 3761"/>
                <a:gd name="T32" fmla="*/ 2065 w 2272"/>
                <a:gd name="T33" fmla="*/ 3644 h 3761"/>
                <a:gd name="T34" fmla="*/ 2154 w 2272"/>
                <a:gd name="T35" fmla="*/ 3688 h 3761"/>
                <a:gd name="T36" fmla="*/ 2218 w 2272"/>
                <a:gd name="T37" fmla="*/ 3726 h 3761"/>
                <a:gd name="T38" fmla="*/ 2259 w 2272"/>
                <a:gd name="T39" fmla="*/ 3751 h 3761"/>
                <a:gd name="T40" fmla="*/ 2272 w 2272"/>
                <a:gd name="T41" fmla="*/ 3761 h 3761"/>
                <a:gd name="T42" fmla="*/ 2269 w 2272"/>
                <a:gd name="T43" fmla="*/ 384 h 3761"/>
                <a:gd name="T44" fmla="*/ 2243 w 2272"/>
                <a:gd name="T45" fmla="*/ 362 h 3761"/>
                <a:gd name="T46" fmla="*/ 2188 w 2272"/>
                <a:gd name="T47" fmla="*/ 326 h 3761"/>
                <a:gd name="T48" fmla="*/ 2113 w 2272"/>
                <a:gd name="T49" fmla="*/ 276 h 3761"/>
                <a:gd name="T50" fmla="*/ 2012 w 2272"/>
                <a:gd name="T51" fmla="*/ 222 h 3761"/>
                <a:gd name="T52" fmla="*/ 1892 w 2272"/>
                <a:gd name="T53" fmla="*/ 164 h 3761"/>
                <a:gd name="T54" fmla="*/ 1752 w 2272"/>
                <a:gd name="T55" fmla="*/ 108 h 3761"/>
                <a:gd name="T56" fmla="*/ 1595 w 2272"/>
                <a:gd name="T57" fmla="*/ 61 h 3761"/>
                <a:gd name="T58" fmla="*/ 1422 w 2272"/>
                <a:gd name="T59" fmla="*/ 23 h 3761"/>
                <a:gd name="T60" fmla="*/ 1234 w 2272"/>
                <a:gd name="T61" fmla="*/ 3 h 3761"/>
                <a:gd name="T62" fmla="*/ 1038 w 2272"/>
                <a:gd name="T63" fmla="*/ 1 h 3761"/>
                <a:gd name="T64" fmla="*/ 850 w 2272"/>
                <a:gd name="T65" fmla="*/ 21 h 3761"/>
                <a:gd name="T66" fmla="*/ 677 w 2272"/>
                <a:gd name="T67" fmla="*/ 52 h 3761"/>
                <a:gd name="T68" fmla="*/ 521 w 2272"/>
                <a:gd name="T69" fmla="*/ 97 h 3761"/>
                <a:gd name="T70" fmla="*/ 381 w 2272"/>
                <a:gd name="T71" fmla="*/ 146 h 3761"/>
                <a:gd name="T72" fmla="*/ 260 w 2272"/>
                <a:gd name="T73" fmla="*/ 197 h 3761"/>
                <a:gd name="T74" fmla="*/ 161 w 2272"/>
                <a:gd name="T75" fmla="*/ 247 h 3761"/>
                <a:gd name="T76" fmla="*/ 84 w 2272"/>
                <a:gd name="T77" fmla="*/ 290 h 3761"/>
                <a:gd name="T78" fmla="*/ 31 w 2272"/>
                <a:gd name="T79" fmla="*/ 323 h 3761"/>
                <a:gd name="T80" fmla="*/ 3 w 2272"/>
                <a:gd name="T81" fmla="*/ 341 h 3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72" h="3761">
                  <a:moveTo>
                    <a:pt x="0" y="342"/>
                  </a:moveTo>
                  <a:lnTo>
                    <a:pt x="0" y="3761"/>
                  </a:lnTo>
                  <a:lnTo>
                    <a:pt x="3" y="3759"/>
                  </a:lnTo>
                  <a:lnTo>
                    <a:pt x="15" y="3751"/>
                  </a:lnTo>
                  <a:lnTo>
                    <a:pt x="31" y="3741"/>
                  </a:lnTo>
                  <a:lnTo>
                    <a:pt x="54" y="3726"/>
                  </a:lnTo>
                  <a:lnTo>
                    <a:pt x="84" y="3708"/>
                  </a:lnTo>
                  <a:lnTo>
                    <a:pt x="120" y="3688"/>
                  </a:lnTo>
                  <a:lnTo>
                    <a:pt x="161" y="3667"/>
                  </a:lnTo>
                  <a:lnTo>
                    <a:pt x="208" y="3644"/>
                  </a:lnTo>
                  <a:lnTo>
                    <a:pt x="260" y="3619"/>
                  </a:lnTo>
                  <a:lnTo>
                    <a:pt x="318" y="3594"/>
                  </a:lnTo>
                  <a:lnTo>
                    <a:pt x="381" y="3570"/>
                  </a:lnTo>
                  <a:lnTo>
                    <a:pt x="448" y="3545"/>
                  </a:lnTo>
                  <a:lnTo>
                    <a:pt x="521" y="3522"/>
                  </a:lnTo>
                  <a:lnTo>
                    <a:pt x="597" y="3499"/>
                  </a:lnTo>
                  <a:lnTo>
                    <a:pt x="677" y="3479"/>
                  </a:lnTo>
                  <a:lnTo>
                    <a:pt x="763" y="3463"/>
                  </a:lnTo>
                  <a:lnTo>
                    <a:pt x="850" y="3448"/>
                  </a:lnTo>
                  <a:lnTo>
                    <a:pt x="943" y="3436"/>
                  </a:lnTo>
                  <a:lnTo>
                    <a:pt x="1038" y="3430"/>
                  </a:lnTo>
                  <a:lnTo>
                    <a:pt x="1137" y="3428"/>
                  </a:lnTo>
                  <a:lnTo>
                    <a:pt x="1234" y="3430"/>
                  </a:lnTo>
                  <a:lnTo>
                    <a:pt x="1330" y="3436"/>
                  </a:lnTo>
                  <a:lnTo>
                    <a:pt x="1422" y="3448"/>
                  </a:lnTo>
                  <a:lnTo>
                    <a:pt x="1511" y="3463"/>
                  </a:lnTo>
                  <a:lnTo>
                    <a:pt x="1595" y="3479"/>
                  </a:lnTo>
                  <a:lnTo>
                    <a:pt x="1676" y="3499"/>
                  </a:lnTo>
                  <a:lnTo>
                    <a:pt x="1752" y="3522"/>
                  </a:lnTo>
                  <a:lnTo>
                    <a:pt x="1824" y="3545"/>
                  </a:lnTo>
                  <a:lnTo>
                    <a:pt x="1892" y="3570"/>
                  </a:lnTo>
                  <a:lnTo>
                    <a:pt x="1954" y="3594"/>
                  </a:lnTo>
                  <a:lnTo>
                    <a:pt x="2012" y="3619"/>
                  </a:lnTo>
                  <a:lnTo>
                    <a:pt x="2065" y="3644"/>
                  </a:lnTo>
                  <a:lnTo>
                    <a:pt x="2113" y="3667"/>
                  </a:lnTo>
                  <a:lnTo>
                    <a:pt x="2154" y="3688"/>
                  </a:lnTo>
                  <a:lnTo>
                    <a:pt x="2188" y="3708"/>
                  </a:lnTo>
                  <a:lnTo>
                    <a:pt x="2218" y="3726"/>
                  </a:lnTo>
                  <a:lnTo>
                    <a:pt x="2243" y="3741"/>
                  </a:lnTo>
                  <a:lnTo>
                    <a:pt x="2259" y="3751"/>
                  </a:lnTo>
                  <a:lnTo>
                    <a:pt x="2269" y="3759"/>
                  </a:lnTo>
                  <a:lnTo>
                    <a:pt x="2272" y="3761"/>
                  </a:lnTo>
                  <a:lnTo>
                    <a:pt x="2272" y="387"/>
                  </a:lnTo>
                  <a:lnTo>
                    <a:pt x="2269" y="384"/>
                  </a:lnTo>
                  <a:lnTo>
                    <a:pt x="2259" y="375"/>
                  </a:lnTo>
                  <a:lnTo>
                    <a:pt x="2243" y="362"/>
                  </a:lnTo>
                  <a:lnTo>
                    <a:pt x="2218" y="346"/>
                  </a:lnTo>
                  <a:lnTo>
                    <a:pt x="2188" y="326"/>
                  </a:lnTo>
                  <a:lnTo>
                    <a:pt x="2154" y="303"/>
                  </a:lnTo>
                  <a:lnTo>
                    <a:pt x="2113" y="276"/>
                  </a:lnTo>
                  <a:lnTo>
                    <a:pt x="2065" y="250"/>
                  </a:lnTo>
                  <a:lnTo>
                    <a:pt x="2012" y="222"/>
                  </a:lnTo>
                  <a:lnTo>
                    <a:pt x="1954" y="192"/>
                  </a:lnTo>
                  <a:lnTo>
                    <a:pt x="1892" y="164"/>
                  </a:lnTo>
                  <a:lnTo>
                    <a:pt x="1824" y="135"/>
                  </a:lnTo>
                  <a:lnTo>
                    <a:pt x="1752" y="108"/>
                  </a:lnTo>
                  <a:lnTo>
                    <a:pt x="1676" y="84"/>
                  </a:lnTo>
                  <a:lnTo>
                    <a:pt x="1595" y="61"/>
                  </a:lnTo>
                  <a:lnTo>
                    <a:pt x="1511" y="39"/>
                  </a:lnTo>
                  <a:lnTo>
                    <a:pt x="1422" y="23"/>
                  </a:lnTo>
                  <a:lnTo>
                    <a:pt x="1330" y="9"/>
                  </a:lnTo>
                  <a:lnTo>
                    <a:pt x="1234" y="3"/>
                  </a:lnTo>
                  <a:lnTo>
                    <a:pt x="1137" y="0"/>
                  </a:lnTo>
                  <a:lnTo>
                    <a:pt x="1038" y="1"/>
                  </a:lnTo>
                  <a:lnTo>
                    <a:pt x="943" y="9"/>
                  </a:lnTo>
                  <a:lnTo>
                    <a:pt x="850" y="21"/>
                  </a:lnTo>
                  <a:lnTo>
                    <a:pt x="763" y="36"/>
                  </a:lnTo>
                  <a:lnTo>
                    <a:pt x="677" y="52"/>
                  </a:lnTo>
                  <a:lnTo>
                    <a:pt x="597" y="74"/>
                  </a:lnTo>
                  <a:lnTo>
                    <a:pt x="521" y="97"/>
                  </a:lnTo>
                  <a:lnTo>
                    <a:pt x="448" y="120"/>
                  </a:lnTo>
                  <a:lnTo>
                    <a:pt x="381" y="146"/>
                  </a:lnTo>
                  <a:lnTo>
                    <a:pt x="318" y="171"/>
                  </a:lnTo>
                  <a:lnTo>
                    <a:pt x="260" y="197"/>
                  </a:lnTo>
                  <a:lnTo>
                    <a:pt x="208" y="222"/>
                  </a:lnTo>
                  <a:lnTo>
                    <a:pt x="161" y="247"/>
                  </a:lnTo>
                  <a:lnTo>
                    <a:pt x="120" y="268"/>
                  </a:lnTo>
                  <a:lnTo>
                    <a:pt x="84" y="290"/>
                  </a:lnTo>
                  <a:lnTo>
                    <a:pt x="54" y="308"/>
                  </a:lnTo>
                  <a:lnTo>
                    <a:pt x="31" y="323"/>
                  </a:lnTo>
                  <a:lnTo>
                    <a:pt x="15" y="334"/>
                  </a:lnTo>
                  <a:lnTo>
                    <a:pt x="3" y="341"/>
                  </a:lnTo>
                  <a:lnTo>
                    <a:pt x="0" y="342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" name="Freeform 8"/>
            <p:cNvSpPr/>
            <p:nvPr/>
          </p:nvSpPr>
          <p:spPr bwMode="auto">
            <a:xfrm>
              <a:off x="413" y="694"/>
              <a:ext cx="5419" cy="3611"/>
            </a:xfrm>
            <a:custGeom>
              <a:avLst/>
              <a:gdLst>
                <a:gd name="T0" fmla="*/ 0 w 5419"/>
                <a:gd name="T1" fmla="*/ 0 h 3611"/>
                <a:gd name="T2" fmla="*/ 174 w 5419"/>
                <a:gd name="T3" fmla="*/ 0 h 3611"/>
                <a:gd name="T4" fmla="*/ 174 w 5419"/>
                <a:gd name="T5" fmla="*/ 3267 h 3611"/>
                <a:gd name="T6" fmla="*/ 2272 w 5419"/>
                <a:gd name="T7" fmla="*/ 3267 h 3611"/>
                <a:gd name="T8" fmla="*/ 2272 w 5419"/>
                <a:gd name="T9" fmla="*/ 3440 h 3611"/>
                <a:gd name="T10" fmla="*/ 3145 w 5419"/>
                <a:gd name="T11" fmla="*/ 3440 h 3611"/>
                <a:gd name="T12" fmla="*/ 3145 w 5419"/>
                <a:gd name="T13" fmla="*/ 3267 h 3611"/>
                <a:gd name="T14" fmla="*/ 5243 w 5419"/>
                <a:gd name="T15" fmla="*/ 3267 h 3611"/>
                <a:gd name="T16" fmla="*/ 5243 w 5419"/>
                <a:gd name="T17" fmla="*/ 0 h 3611"/>
                <a:gd name="T18" fmla="*/ 5419 w 5419"/>
                <a:gd name="T19" fmla="*/ 0 h 3611"/>
                <a:gd name="T20" fmla="*/ 5419 w 5419"/>
                <a:gd name="T21" fmla="*/ 3440 h 3611"/>
                <a:gd name="T22" fmla="*/ 3322 w 5419"/>
                <a:gd name="T23" fmla="*/ 3440 h 3611"/>
                <a:gd name="T24" fmla="*/ 3332 w 5419"/>
                <a:gd name="T25" fmla="*/ 3611 h 3611"/>
                <a:gd name="T26" fmla="*/ 2097 w 5419"/>
                <a:gd name="T27" fmla="*/ 3611 h 3611"/>
                <a:gd name="T28" fmla="*/ 2097 w 5419"/>
                <a:gd name="T29" fmla="*/ 3440 h 3611"/>
                <a:gd name="T30" fmla="*/ 0 w 5419"/>
                <a:gd name="T31" fmla="*/ 3440 h 3611"/>
                <a:gd name="T32" fmla="*/ 0 w 5419"/>
                <a:gd name="T33" fmla="*/ 0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19" h="3611">
                  <a:moveTo>
                    <a:pt x="0" y="0"/>
                  </a:moveTo>
                  <a:lnTo>
                    <a:pt x="174" y="0"/>
                  </a:lnTo>
                  <a:lnTo>
                    <a:pt x="174" y="3267"/>
                  </a:lnTo>
                  <a:lnTo>
                    <a:pt x="2272" y="3267"/>
                  </a:lnTo>
                  <a:lnTo>
                    <a:pt x="2272" y="3440"/>
                  </a:lnTo>
                  <a:lnTo>
                    <a:pt x="3145" y="3440"/>
                  </a:lnTo>
                  <a:lnTo>
                    <a:pt x="3145" y="3267"/>
                  </a:lnTo>
                  <a:lnTo>
                    <a:pt x="5243" y="3267"/>
                  </a:lnTo>
                  <a:lnTo>
                    <a:pt x="5243" y="0"/>
                  </a:lnTo>
                  <a:lnTo>
                    <a:pt x="5419" y="0"/>
                  </a:lnTo>
                  <a:lnTo>
                    <a:pt x="5419" y="3440"/>
                  </a:lnTo>
                  <a:lnTo>
                    <a:pt x="3322" y="3440"/>
                  </a:lnTo>
                  <a:lnTo>
                    <a:pt x="3332" y="3611"/>
                  </a:lnTo>
                  <a:lnTo>
                    <a:pt x="2097" y="3611"/>
                  </a:lnTo>
                  <a:lnTo>
                    <a:pt x="2097" y="3440"/>
                  </a:lnTo>
                  <a:lnTo>
                    <a:pt x="0" y="344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进阶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391754"/>
            <a:ext cx="12192000" cy="466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15938" y="2355384"/>
            <a:ext cx="10761662" cy="352075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spcBef>
                <a:spcPts val="600"/>
              </a:spcBef>
              <a:buNone/>
              <a:def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algn="just">
              <a:lnSpc>
                <a:spcPct val="130000"/>
              </a:lnSpc>
              <a:spcBef>
                <a:spcPts val="600"/>
              </a:spcBef>
            </a:pPr>
            <a:endParaRPr lang="zh-CN" altLang="en-US" dirty="0"/>
          </a:p>
        </p:txBody>
      </p:sp>
      <p:sp>
        <p:nvSpPr>
          <p:cNvPr id="2" name="矩形: 圆角 1"/>
          <p:cNvSpPr/>
          <p:nvPr userDrawn="1"/>
        </p:nvSpPr>
        <p:spPr>
          <a:xfrm>
            <a:off x="-397239" y="275766"/>
            <a:ext cx="794478" cy="6445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5938" y="275766"/>
            <a:ext cx="10711132" cy="64457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085023" y="1587580"/>
            <a:ext cx="1313180" cy="430887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zh-CN" altLang="en-US" sz="2200" dirty="0">
                <a:solidFill>
                  <a:schemeClr val="accent2"/>
                </a:solidFill>
                <a:latin typeface="+mj-ea"/>
                <a:ea typeface="+mj-ea"/>
                <a:cs typeface="Lantinghei SC Demibold" charset="-122"/>
              </a:rPr>
              <a:t>进阶探究</a:t>
            </a:r>
            <a:endParaRPr lang="zh-CN" altLang="en-US" sz="2200" dirty="0">
              <a:solidFill>
                <a:schemeClr val="accent2"/>
              </a:solidFill>
              <a:latin typeface="+mj-ea"/>
              <a:ea typeface="+mj-ea"/>
              <a:cs typeface="Lantinghei SC Demibold" charset="-122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536740" y="2028825"/>
            <a:ext cx="175550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图形 6"/>
          <p:cNvGrpSpPr/>
          <p:nvPr userDrawn="1"/>
        </p:nvGrpSpPr>
        <p:grpSpPr>
          <a:xfrm>
            <a:off x="515938" y="1392231"/>
            <a:ext cx="569086" cy="569086"/>
            <a:chOff x="751878" y="1392231"/>
            <a:chExt cx="569086" cy="569086"/>
          </a:xfrm>
          <a:solidFill>
            <a:schemeClr val="bg1">
              <a:lumMod val="75000"/>
            </a:schemeClr>
          </a:solidFill>
        </p:grpSpPr>
        <p:sp>
          <p:nvSpPr>
            <p:cNvPr id="14" name="任意多边形: 形状 13"/>
            <p:cNvSpPr/>
            <p:nvPr/>
          </p:nvSpPr>
          <p:spPr>
            <a:xfrm>
              <a:off x="805078" y="1427775"/>
              <a:ext cx="461827" cy="498506"/>
            </a:xfrm>
            <a:custGeom>
              <a:avLst/>
              <a:gdLst>
                <a:gd name="connsiteX0" fmla="*/ 17936 w 461826"/>
                <a:gd name="connsiteY0" fmla="*/ 248999 h 498505"/>
                <a:gd name="connsiteX1" fmla="*/ 33942 w 461826"/>
                <a:gd name="connsiteY1" fmla="*/ 238329 h 498505"/>
                <a:gd name="connsiteX2" fmla="*/ 314743 w 461826"/>
                <a:gd name="connsiteY2" fmla="*/ 124327 h 498505"/>
                <a:gd name="connsiteX3" fmla="*/ 428745 w 461826"/>
                <a:gd name="connsiteY3" fmla="*/ 238329 h 498505"/>
                <a:gd name="connsiteX4" fmla="*/ 444751 w 461826"/>
                <a:gd name="connsiteY4" fmla="*/ 248999 h 498505"/>
                <a:gd name="connsiteX5" fmla="*/ 462239 w 461826"/>
                <a:gd name="connsiteY5" fmla="*/ 230925 h 498505"/>
                <a:gd name="connsiteX6" fmla="*/ 460756 w 461826"/>
                <a:gd name="connsiteY6" fmla="*/ 224102 h 498505"/>
                <a:gd name="connsiteX7" fmla="*/ 402069 w 461826"/>
                <a:gd name="connsiteY7" fmla="*/ 138739 h 498505"/>
                <a:gd name="connsiteX8" fmla="*/ 443861 w 461826"/>
                <a:gd name="connsiteY8" fmla="*/ 96946 h 498505"/>
                <a:gd name="connsiteX9" fmla="*/ 440305 w 461826"/>
                <a:gd name="connsiteY9" fmla="*/ 72049 h 498505"/>
                <a:gd name="connsiteX10" fmla="*/ 418964 w 461826"/>
                <a:gd name="connsiteY10" fmla="*/ 72049 h 498505"/>
                <a:gd name="connsiteX11" fmla="*/ 374504 w 461826"/>
                <a:gd name="connsiteY11" fmla="*/ 116509 h 498505"/>
                <a:gd name="connsiteX12" fmla="*/ 249127 w 461826"/>
                <a:gd name="connsiteY12" fmla="*/ 72049 h 498505"/>
                <a:gd name="connsiteX13" fmla="*/ 249127 w 461826"/>
                <a:gd name="connsiteY13" fmla="*/ 17808 h 498505"/>
                <a:gd name="connsiteX14" fmla="*/ 231343 w 461826"/>
                <a:gd name="connsiteY14" fmla="*/ 24 h 498505"/>
                <a:gd name="connsiteX15" fmla="*/ 213559 w 461826"/>
                <a:gd name="connsiteY15" fmla="*/ 17808 h 498505"/>
                <a:gd name="connsiteX16" fmla="*/ 213559 w 461826"/>
                <a:gd name="connsiteY16" fmla="*/ 71160 h 498505"/>
                <a:gd name="connsiteX17" fmla="*/ 85515 w 461826"/>
                <a:gd name="connsiteY17" fmla="*/ 117398 h 498505"/>
                <a:gd name="connsiteX18" fmla="*/ 39277 w 461826"/>
                <a:gd name="connsiteY18" fmla="*/ 71160 h 498505"/>
                <a:gd name="connsiteX19" fmla="*/ 14379 w 461826"/>
                <a:gd name="connsiteY19" fmla="*/ 74717 h 498505"/>
                <a:gd name="connsiteX20" fmla="*/ 14379 w 461826"/>
                <a:gd name="connsiteY20" fmla="*/ 96057 h 498505"/>
                <a:gd name="connsiteX21" fmla="*/ 58839 w 461826"/>
                <a:gd name="connsiteY21" fmla="*/ 140517 h 498505"/>
                <a:gd name="connsiteX22" fmla="*/ 1930 w 461826"/>
                <a:gd name="connsiteY22" fmla="*/ 223212 h 498505"/>
                <a:gd name="connsiteX23" fmla="*/ 9809 w 461826"/>
                <a:gd name="connsiteY23" fmla="*/ 247097 h 498505"/>
                <a:gd name="connsiteX24" fmla="*/ 17936 w 461826"/>
                <a:gd name="connsiteY24" fmla="*/ 248999 h 498505"/>
                <a:gd name="connsiteX25" fmla="*/ 444751 w 461826"/>
                <a:gd name="connsiteY25" fmla="*/ 320135 h 498505"/>
                <a:gd name="connsiteX26" fmla="*/ 428745 w 461826"/>
                <a:gd name="connsiteY26" fmla="*/ 330805 h 498505"/>
                <a:gd name="connsiteX27" fmla="*/ 147943 w 461826"/>
                <a:gd name="connsiteY27" fmla="*/ 444807 h 498505"/>
                <a:gd name="connsiteX28" fmla="*/ 33942 w 461826"/>
                <a:gd name="connsiteY28" fmla="*/ 330805 h 498505"/>
                <a:gd name="connsiteX29" fmla="*/ 17936 w 461826"/>
                <a:gd name="connsiteY29" fmla="*/ 320135 h 498505"/>
                <a:gd name="connsiteX30" fmla="*/ 447 w 461826"/>
                <a:gd name="connsiteY30" fmla="*/ 338209 h 498505"/>
                <a:gd name="connsiteX31" fmla="*/ 1930 w 461826"/>
                <a:gd name="connsiteY31" fmla="*/ 345032 h 498505"/>
                <a:gd name="connsiteX32" fmla="*/ 325770 w 461826"/>
                <a:gd name="connsiteY32" fmla="*/ 480019 h 498505"/>
                <a:gd name="connsiteX33" fmla="*/ 460756 w 461826"/>
                <a:gd name="connsiteY33" fmla="*/ 345032 h 498505"/>
                <a:gd name="connsiteX34" fmla="*/ 451574 w 461826"/>
                <a:gd name="connsiteY34" fmla="*/ 321618 h 498505"/>
                <a:gd name="connsiteX35" fmla="*/ 444751 w 461826"/>
                <a:gd name="connsiteY35" fmla="*/ 320135 h 4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61826" h="498505">
                  <a:moveTo>
                    <a:pt x="17936" y="248999"/>
                  </a:moveTo>
                  <a:cubicBezTo>
                    <a:pt x="24901" y="248884"/>
                    <a:pt x="31156" y="244713"/>
                    <a:pt x="33942" y="238329"/>
                  </a:cubicBezTo>
                  <a:cubicBezTo>
                    <a:pt x="80002" y="129307"/>
                    <a:pt x="205721" y="78267"/>
                    <a:pt x="314743" y="124327"/>
                  </a:cubicBezTo>
                  <a:cubicBezTo>
                    <a:pt x="366134" y="146039"/>
                    <a:pt x="407032" y="186937"/>
                    <a:pt x="428745" y="238329"/>
                  </a:cubicBezTo>
                  <a:cubicBezTo>
                    <a:pt x="431530" y="244713"/>
                    <a:pt x="437786" y="248884"/>
                    <a:pt x="444751" y="248999"/>
                  </a:cubicBezTo>
                  <a:cubicBezTo>
                    <a:pt x="454571" y="248837"/>
                    <a:pt x="462401" y="240745"/>
                    <a:pt x="462239" y="230925"/>
                  </a:cubicBezTo>
                  <a:cubicBezTo>
                    <a:pt x="462200" y="228575"/>
                    <a:pt x="461696" y="226256"/>
                    <a:pt x="460756" y="224102"/>
                  </a:cubicBezTo>
                  <a:cubicBezTo>
                    <a:pt x="447191" y="191959"/>
                    <a:pt x="427223" y="162914"/>
                    <a:pt x="402069" y="138739"/>
                  </a:cubicBezTo>
                  <a:lnTo>
                    <a:pt x="443861" y="96946"/>
                  </a:lnTo>
                  <a:cubicBezTo>
                    <a:pt x="449754" y="89089"/>
                    <a:pt x="448162" y="77942"/>
                    <a:pt x="440305" y="72049"/>
                  </a:cubicBezTo>
                  <a:cubicBezTo>
                    <a:pt x="433981" y="67307"/>
                    <a:pt x="425287" y="67307"/>
                    <a:pt x="418964" y="72049"/>
                  </a:cubicBezTo>
                  <a:lnTo>
                    <a:pt x="374504" y="116509"/>
                  </a:lnTo>
                  <a:cubicBezTo>
                    <a:pt x="337733" y="90175"/>
                    <a:pt x="294273" y="74764"/>
                    <a:pt x="249127" y="72049"/>
                  </a:cubicBezTo>
                  <a:lnTo>
                    <a:pt x="249127" y="17808"/>
                  </a:lnTo>
                  <a:cubicBezTo>
                    <a:pt x="249127" y="7986"/>
                    <a:pt x="241165" y="24"/>
                    <a:pt x="231343" y="24"/>
                  </a:cubicBezTo>
                  <a:cubicBezTo>
                    <a:pt x="221522" y="24"/>
                    <a:pt x="213559" y="7986"/>
                    <a:pt x="213559" y="17808"/>
                  </a:cubicBezTo>
                  <a:lnTo>
                    <a:pt x="213559" y="71160"/>
                  </a:lnTo>
                  <a:cubicBezTo>
                    <a:pt x="167401" y="74331"/>
                    <a:pt x="123050" y="90347"/>
                    <a:pt x="85515" y="117398"/>
                  </a:cubicBezTo>
                  <a:lnTo>
                    <a:pt x="39277" y="71160"/>
                  </a:lnTo>
                  <a:cubicBezTo>
                    <a:pt x="31420" y="65267"/>
                    <a:pt x="20272" y="66859"/>
                    <a:pt x="14379" y="74717"/>
                  </a:cubicBezTo>
                  <a:cubicBezTo>
                    <a:pt x="9637" y="81040"/>
                    <a:pt x="9637" y="89734"/>
                    <a:pt x="14379" y="96057"/>
                  </a:cubicBezTo>
                  <a:lnTo>
                    <a:pt x="58839" y="140517"/>
                  </a:lnTo>
                  <a:cubicBezTo>
                    <a:pt x="33997" y="163543"/>
                    <a:pt x="14563" y="191784"/>
                    <a:pt x="1930" y="223212"/>
                  </a:cubicBezTo>
                  <a:cubicBezTo>
                    <a:pt x="-2490" y="231983"/>
                    <a:pt x="1038" y="242677"/>
                    <a:pt x="9809" y="247097"/>
                  </a:cubicBezTo>
                  <a:cubicBezTo>
                    <a:pt x="12328" y="248367"/>
                    <a:pt x="15114" y="249019"/>
                    <a:pt x="17936" y="248999"/>
                  </a:cubicBezTo>
                  <a:close/>
                  <a:moveTo>
                    <a:pt x="444751" y="320135"/>
                  </a:moveTo>
                  <a:cubicBezTo>
                    <a:pt x="437786" y="320251"/>
                    <a:pt x="431530" y="324421"/>
                    <a:pt x="428745" y="330805"/>
                  </a:cubicBezTo>
                  <a:cubicBezTo>
                    <a:pt x="382685" y="439827"/>
                    <a:pt x="256965" y="490867"/>
                    <a:pt x="147943" y="444807"/>
                  </a:cubicBezTo>
                  <a:cubicBezTo>
                    <a:pt x="96552" y="423095"/>
                    <a:pt x="55654" y="382197"/>
                    <a:pt x="33942" y="330805"/>
                  </a:cubicBezTo>
                  <a:cubicBezTo>
                    <a:pt x="31156" y="324421"/>
                    <a:pt x="24901" y="320251"/>
                    <a:pt x="17936" y="320135"/>
                  </a:cubicBezTo>
                  <a:cubicBezTo>
                    <a:pt x="8115" y="320297"/>
                    <a:pt x="285" y="328389"/>
                    <a:pt x="447" y="338209"/>
                  </a:cubicBezTo>
                  <a:cubicBezTo>
                    <a:pt x="486" y="340559"/>
                    <a:pt x="990" y="342878"/>
                    <a:pt x="1930" y="345032"/>
                  </a:cubicBezTo>
                  <a:cubicBezTo>
                    <a:pt x="54081" y="471734"/>
                    <a:pt x="199069" y="532169"/>
                    <a:pt x="325770" y="480019"/>
                  </a:cubicBezTo>
                  <a:cubicBezTo>
                    <a:pt x="386969" y="454829"/>
                    <a:pt x="435566" y="406231"/>
                    <a:pt x="460756" y="345032"/>
                  </a:cubicBezTo>
                  <a:cubicBezTo>
                    <a:pt x="464686" y="336031"/>
                    <a:pt x="460575" y="325548"/>
                    <a:pt x="451574" y="321618"/>
                  </a:cubicBezTo>
                  <a:cubicBezTo>
                    <a:pt x="449420" y="320678"/>
                    <a:pt x="447101" y="320174"/>
                    <a:pt x="444751" y="32013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5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894125" y="1570046"/>
              <a:ext cx="284543" cy="284543"/>
            </a:xfrm>
            <a:custGeom>
              <a:avLst/>
              <a:gdLst>
                <a:gd name="connsiteX0" fmla="*/ 24 w 284543"/>
                <a:gd name="connsiteY0" fmla="*/ 142296 h 284543"/>
                <a:gd name="connsiteX1" fmla="*/ 142296 w 284543"/>
                <a:gd name="connsiteY1" fmla="*/ 284567 h 284543"/>
                <a:gd name="connsiteX2" fmla="*/ 284567 w 284543"/>
                <a:gd name="connsiteY2" fmla="*/ 142296 h 284543"/>
                <a:gd name="connsiteX3" fmla="*/ 142296 w 284543"/>
                <a:gd name="connsiteY3" fmla="*/ 24 h 284543"/>
                <a:gd name="connsiteX4" fmla="*/ 24 w 284543"/>
                <a:gd name="connsiteY4" fmla="*/ 142296 h 284543"/>
                <a:gd name="connsiteX5" fmla="*/ 97836 w 284543"/>
                <a:gd name="connsiteY5" fmla="*/ 151187 h 284543"/>
                <a:gd name="connsiteX6" fmla="*/ 35592 w 284543"/>
                <a:gd name="connsiteY6" fmla="*/ 88944 h 284543"/>
                <a:gd name="connsiteX7" fmla="*/ 97836 w 284543"/>
                <a:gd name="connsiteY7" fmla="*/ 26700 h 284543"/>
                <a:gd name="connsiteX8" fmla="*/ 160079 w 284543"/>
                <a:gd name="connsiteY8" fmla="*/ 88944 h 284543"/>
                <a:gd name="connsiteX9" fmla="*/ 97836 w 284543"/>
                <a:gd name="connsiteY9" fmla="*/ 151187 h 28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543" h="284543">
                  <a:moveTo>
                    <a:pt x="24" y="142296"/>
                  </a:moveTo>
                  <a:cubicBezTo>
                    <a:pt x="24" y="220870"/>
                    <a:pt x="63721" y="284567"/>
                    <a:pt x="142296" y="284567"/>
                  </a:cubicBezTo>
                  <a:cubicBezTo>
                    <a:pt x="220870" y="284567"/>
                    <a:pt x="284567" y="220870"/>
                    <a:pt x="284567" y="142296"/>
                  </a:cubicBezTo>
                  <a:cubicBezTo>
                    <a:pt x="284567" y="63721"/>
                    <a:pt x="220870" y="24"/>
                    <a:pt x="142296" y="24"/>
                  </a:cubicBezTo>
                  <a:cubicBezTo>
                    <a:pt x="63721" y="24"/>
                    <a:pt x="24" y="63721"/>
                    <a:pt x="24" y="142296"/>
                  </a:cubicBezTo>
                  <a:close/>
                  <a:moveTo>
                    <a:pt x="97836" y="151187"/>
                  </a:moveTo>
                  <a:cubicBezTo>
                    <a:pt x="63459" y="151187"/>
                    <a:pt x="35592" y="123320"/>
                    <a:pt x="35592" y="88944"/>
                  </a:cubicBezTo>
                  <a:cubicBezTo>
                    <a:pt x="35592" y="54567"/>
                    <a:pt x="63459" y="26700"/>
                    <a:pt x="97836" y="26700"/>
                  </a:cubicBezTo>
                  <a:cubicBezTo>
                    <a:pt x="132212" y="26700"/>
                    <a:pt x="160079" y="54567"/>
                    <a:pt x="160079" y="88944"/>
                  </a:cubicBezTo>
                  <a:cubicBezTo>
                    <a:pt x="160079" y="123320"/>
                    <a:pt x="132212" y="151187"/>
                    <a:pt x="97836" y="151187"/>
                  </a:cubicBezTo>
                  <a:close/>
                </a:path>
              </a:pathLst>
            </a:custGeom>
            <a:solidFill>
              <a:schemeClr val="accent1"/>
            </a:solidFill>
            <a:ln w="5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任务发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15937" y="1229194"/>
            <a:ext cx="11071459" cy="464694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spcBef>
                <a:spcPts val="600"/>
              </a:spcBef>
              <a:buNone/>
              <a:def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algn="just">
              <a:lnSpc>
                <a:spcPct val="130000"/>
              </a:lnSpc>
              <a:spcBef>
                <a:spcPts val="600"/>
              </a:spcBef>
            </a:pPr>
            <a:endParaRPr lang="zh-CN" altLang="en-US" dirty="0"/>
          </a:p>
        </p:txBody>
      </p:sp>
      <p:sp>
        <p:nvSpPr>
          <p:cNvPr id="2" name="矩形: 圆角 1"/>
          <p:cNvSpPr/>
          <p:nvPr userDrawn="1"/>
        </p:nvSpPr>
        <p:spPr>
          <a:xfrm>
            <a:off x="-397239" y="275766"/>
            <a:ext cx="794478" cy="6445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5938" y="275766"/>
            <a:ext cx="11071459" cy="64457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任务发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391754"/>
            <a:ext cx="12192000" cy="466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/>
          <p:cNvSpPr/>
          <p:nvPr userDrawn="1"/>
        </p:nvSpPr>
        <p:spPr>
          <a:xfrm>
            <a:off x="-397239" y="275766"/>
            <a:ext cx="794478" cy="6445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5938" y="275766"/>
            <a:ext cx="11071459" cy="64457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391754"/>
            <a:ext cx="12192000" cy="466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任务发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391754"/>
            <a:ext cx="12192000" cy="466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5938" y="275766"/>
            <a:ext cx="11071459" cy="644578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515938" y="1241424"/>
            <a:ext cx="11071458" cy="463471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emf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8.png"/><Relationship Id="rId6" Type="http://schemas.openxmlformats.org/officeDocument/2006/relationships/tags" Target="../tags/tag3.xml"/><Relationship Id="rId5" Type="http://schemas.openxmlformats.org/officeDocument/2006/relationships/image" Target="../media/image7.png"/><Relationship Id="rId4" Type="http://schemas.openxmlformats.org/officeDocument/2006/relationships/tags" Target="../tags/tag2.xml"/><Relationship Id="rId3" Type="http://schemas.openxmlformats.org/officeDocument/2006/relationships/image" Target="../media/image6.png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4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80000"/>
              </a:schemeClr>
            </a:gs>
            <a:gs pos="84000">
              <a:schemeClr val="accent1">
                <a:lumMod val="75000"/>
                <a:alpha val="8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电子, 电路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52" r="30630" b="6829"/>
          <a:stretch>
            <a:fillRect/>
          </a:stretch>
        </p:blipFill>
        <p:spPr>
          <a:xfrm rot="5400000">
            <a:off x="-1755604" y="1755603"/>
            <a:ext cx="6858000" cy="334679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9526" y="-1"/>
            <a:ext cx="3356319" cy="6858001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441918" y="1850771"/>
            <a:ext cx="1809750" cy="1809750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918" y="1999480"/>
            <a:ext cx="1809750" cy="17446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15265" y="1850771"/>
            <a:ext cx="7437512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基于教学指南</a:t>
            </a:r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的</a:t>
            </a:r>
            <a:endParaRPr lang="zh-CN" altLang="en-US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“过程与</a:t>
            </a:r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控制”</a:t>
            </a:r>
            <a:endParaRPr lang="zh-CN" altLang="en-US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快速入门</a:t>
            </a:r>
            <a:endParaRPr lang="zh-CN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25633" y="5263825"/>
            <a:ext cx="2110974" cy="50378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</p:spPr>
        <p:txBody>
          <a:bodyPr wrap="none" lIns="144000" tIns="18000" rIns="144000" bIns="0" rtlCol="0" anchor="ctr">
            <a:spAutoFit/>
          </a:bodyPr>
          <a:lstStyle/>
          <a:p>
            <a:r>
              <a:rPr lang="zh-CN" altLang="en-US" sz="2200" dirty="0">
                <a:solidFill>
                  <a:schemeClr val="accent1"/>
                </a:solidFill>
                <a:latin typeface="+mj-ea"/>
                <a:ea typeface="+mj-ea"/>
              </a:rPr>
              <a:t>主讲人：</a:t>
            </a:r>
            <a:r>
              <a:rPr lang="zh-CN" altLang="en-US" sz="2200" dirty="0">
                <a:solidFill>
                  <a:schemeClr val="accent1"/>
                </a:solidFill>
                <a:latin typeface="+mj-ea"/>
                <a:ea typeface="+mj-ea"/>
              </a:rPr>
              <a:t>傅骞</a:t>
            </a:r>
            <a:endParaRPr lang="zh-CN" altLang="en-US" sz="2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3053080"/>
            <a:ext cx="10241280" cy="13093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信息科技教育指南的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框架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单元学习逻辑：体验</a:t>
            </a:r>
            <a:r>
              <a:rPr lang="en-US" altLang="zh-CN" dirty="0"/>
              <a:t> </a:t>
            </a:r>
            <a:r>
              <a:rPr lang="zh-CN" altLang="en-US" dirty="0"/>
              <a:t>原理</a:t>
            </a:r>
            <a:r>
              <a:rPr lang="en-US" altLang="zh-CN" dirty="0"/>
              <a:t> </a:t>
            </a:r>
            <a:r>
              <a:rPr lang="zh-CN" altLang="en-US" dirty="0"/>
              <a:t>实践</a:t>
            </a:r>
            <a:r>
              <a:rPr lang="en-US" altLang="zh-CN" dirty="0"/>
              <a:t> </a:t>
            </a:r>
            <a:r>
              <a:rPr lang="zh-CN" altLang="en-US" dirty="0"/>
              <a:t>进阶</a:t>
            </a:r>
            <a:r>
              <a:rPr lang="en-US" altLang="zh-CN" dirty="0"/>
              <a:t> </a:t>
            </a:r>
            <a:r>
              <a:rPr lang="zh-CN" altLang="en-US" dirty="0"/>
              <a:t>探索</a:t>
            </a:r>
            <a:r>
              <a:rPr lang="en-US" altLang="zh-CN" dirty="0"/>
              <a:t> </a:t>
            </a:r>
            <a:r>
              <a:rPr lang="zh-CN" altLang="en-US" dirty="0"/>
              <a:t>再进阶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1047750" y="1223645"/>
            <a:ext cx="8613775" cy="346646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8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初识过程与控制</a:t>
            </a:r>
            <a:endParaRPr lang="zh-CN" sz="28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数据运算有逻辑</a:t>
            </a:r>
            <a:endParaRPr lang="zh-CN" altLang="en-US" sz="28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有了反馈更优化</a:t>
            </a:r>
            <a:endParaRPr lang="zh-CN" altLang="en-US" sz="28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控制系统的描述</a:t>
            </a:r>
            <a:endParaRPr lang="zh-CN" altLang="en-US" sz="28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反应测试有方法（改了）</a:t>
            </a:r>
            <a:endParaRPr lang="zh-CN" altLang="en-US" sz="28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电梯运行的控制</a:t>
            </a:r>
            <a:endParaRPr lang="zh-CN" altLang="en-US" sz="28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汽车里的小奥秘</a:t>
            </a:r>
            <a:endParaRPr lang="zh-CN" altLang="en-US" sz="28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自主可控与安全</a:t>
            </a:r>
            <a:endParaRPr lang="zh-CN" altLang="en-US" sz="28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6970" y="1898015"/>
            <a:ext cx="4914900" cy="32302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37655" y="5128260"/>
            <a:ext cx="5350510" cy="140589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0">
              <a:lnSpc>
                <a:spcPct val="150000"/>
              </a:lnSpc>
              <a:buNone/>
            </a:pPr>
            <a:r>
              <a:rPr lang="zh-CN" altLang="en-US" sz="3200" b="0">
                <a:solidFill>
                  <a:schemeClr val="accent2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米思齐，单板搞定一切</a:t>
            </a:r>
            <a:endParaRPr lang="zh-CN" altLang="en-US" sz="3200" b="0">
              <a:solidFill>
                <a:schemeClr val="accent2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课程学习逻辑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1047750" y="1695450"/>
            <a:ext cx="4255770" cy="346646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活动</a:t>
            </a:r>
            <a:r>
              <a:rPr lang="en-US" altLang="zh-CN" sz="240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1</a:t>
            </a:r>
            <a:endParaRPr lang="en-US" altLang="zh-CN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环节</a:t>
            </a:r>
            <a:r>
              <a:rPr lang="en-US" altLang="zh-CN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1</a:t>
            </a:r>
            <a:endParaRPr lang="en-US" altLang="zh-CN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环节</a:t>
            </a:r>
            <a:r>
              <a:rPr lang="en-US" altLang="zh-CN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2</a:t>
            </a:r>
            <a:endParaRPr lang="en-US" altLang="zh-CN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...</a:t>
            </a:r>
            <a:endParaRPr lang="zh-CN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活动</a:t>
            </a:r>
            <a:r>
              <a:rPr lang="en-US" altLang="zh-CN" sz="240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2</a:t>
            </a:r>
            <a:endParaRPr lang="en-US" altLang="zh-CN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环节</a:t>
            </a:r>
            <a:r>
              <a:rPr lang="en-US" altLang="zh-CN" sz="240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1</a:t>
            </a:r>
            <a:endParaRPr lang="en-US" altLang="zh-CN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环节</a:t>
            </a:r>
            <a:r>
              <a:rPr lang="en-US" altLang="zh-CN" sz="240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2</a:t>
            </a:r>
            <a:endParaRPr lang="en-US" altLang="zh-CN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...</a:t>
            </a:r>
            <a:endParaRPr lang="zh-CN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69660" y="1822450"/>
            <a:ext cx="4255770" cy="346646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活动类型</a:t>
            </a:r>
            <a:endParaRPr lang="zh-CN" altLang="en-US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教师</a:t>
            </a:r>
            <a:r>
              <a:rPr lang="zh-CN" altLang="en-US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讲授</a:t>
            </a:r>
            <a:endParaRPr lang="zh-CN" altLang="en-US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学生探究</a:t>
            </a:r>
            <a:endParaRPr lang="zh-CN" altLang="en-US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程序</a:t>
            </a:r>
            <a:r>
              <a:rPr lang="zh-CN" altLang="en-US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体验</a:t>
            </a:r>
            <a:endParaRPr lang="zh-CN" altLang="en-US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修改程序</a:t>
            </a:r>
            <a:endParaRPr lang="zh-CN" altLang="en-US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编程</a:t>
            </a:r>
            <a:r>
              <a:rPr lang="zh-CN" altLang="en-US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实践</a:t>
            </a:r>
            <a:endParaRPr lang="zh-CN" altLang="en-US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思想实验</a:t>
            </a:r>
            <a:endParaRPr lang="zh-CN" altLang="en-US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3053080"/>
            <a:ext cx="10527030" cy="13093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第一单元</a:t>
            </a:r>
            <a:r>
              <a:rPr lang="en-US" altLang="zh-CN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初识过程与控制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31215" y="5848985"/>
            <a:ext cx="10236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这时候，老师就要掌握所有的技能，因为需要老师写大量的演示程序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215" y="1469390"/>
            <a:ext cx="10803255" cy="3919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第1课　设备控制处处在（教师讲授，学生</a:t>
            </a:r>
            <a:r>
              <a:rPr>
                <a:sym typeface="+mn-ea"/>
              </a:rPr>
              <a:t>探究）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第2课　一分为二开与关（教师讲授，学生探究）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程序体验</a:t>
            </a:r>
            <a:r>
              <a:rPr lang="en-US">
                <a:sym typeface="+mn-ea"/>
              </a:rPr>
              <a:t>1</a:t>
            </a:r>
            <a:r>
              <a:rPr>
                <a:sym typeface="+mn-ea"/>
              </a:rPr>
              <a:t>：开关灯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程序体验</a:t>
            </a:r>
            <a:r>
              <a:rPr lang="en-US">
                <a:sym typeface="+mn-ea"/>
              </a:rPr>
              <a:t>2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三色</a:t>
            </a:r>
            <a:r>
              <a:rPr>
                <a:sym typeface="+mn-ea"/>
              </a:rPr>
              <a:t>灯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endParaRPr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6645" y="2577465"/>
            <a:ext cx="4286250" cy="1397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645" y="4066540"/>
            <a:ext cx="5718810" cy="2190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5620" y="919480"/>
            <a:ext cx="11071225" cy="4956810"/>
          </a:xfrm>
        </p:spPr>
        <p:txBody>
          <a:bodyPr/>
          <a:p>
            <a:r>
              <a:rPr>
                <a:sym typeface="+mn-ea"/>
              </a:rPr>
              <a:t>第</a:t>
            </a:r>
            <a:r>
              <a:rPr lang="en-US" altLang="zh-CN">
                <a:sym typeface="+mn-ea"/>
              </a:rPr>
              <a:t>2</a:t>
            </a:r>
            <a:r>
              <a:rPr>
                <a:sym typeface="+mn-ea"/>
              </a:rPr>
              <a:t>课　</a:t>
            </a:r>
            <a:r>
              <a:rPr>
                <a:sym typeface="+mn-ea"/>
              </a:rPr>
              <a:t>一分为二开与关（教师讲授，学生探究）</a:t>
            </a:r>
            <a:r>
              <a:rPr>
                <a:sym typeface="+mn-ea"/>
              </a:rPr>
              <a:t>（教师讲授，学生</a:t>
            </a:r>
            <a:r>
              <a:rPr>
                <a:sym typeface="+mn-ea"/>
              </a:rPr>
              <a:t>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程序体验</a:t>
            </a:r>
            <a:r>
              <a:rPr lang="en-US" sz="2000">
                <a:sym typeface="+mn-ea"/>
              </a:rPr>
              <a:t>3</a:t>
            </a:r>
            <a:r>
              <a:rPr sz="2000">
                <a:sym typeface="+mn-ea"/>
              </a:rPr>
              <a:t>：交通灯控制</a:t>
            </a:r>
            <a:endParaRPr sz="20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0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0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0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0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000">
              <a:sym typeface="+mn-ea"/>
            </a:endParaRPr>
          </a:p>
          <a:p>
            <a:endParaRPr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1350" y="1543050"/>
            <a:ext cx="3289300" cy="5155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5620" y="919480"/>
            <a:ext cx="11071225" cy="4956810"/>
          </a:xfrm>
        </p:spPr>
        <p:txBody>
          <a:bodyPr/>
          <a:p>
            <a:r>
              <a:rPr>
                <a:sym typeface="+mn-ea"/>
              </a:rPr>
              <a:t>第3课　我是小小控制员（教师讲授，学生</a:t>
            </a:r>
            <a:r>
              <a:rPr>
                <a:sym typeface="+mn-ea"/>
              </a:rPr>
              <a:t>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程序体验</a:t>
            </a:r>
            <a:r>
              <a:rPr lang="en-US" sz="2000">
                <a:sym typeface="+mn-ea"/>
              </a:rPr>
              <a:t>1</a:t>
            </a:r>
            <a:r>
              <a:rPr sz="2000">
                <a:sym typeface="+mn-ea"/>
              </a:rPr>
              <a:t>：</a:t>
            </a:r>
            <a:r>
              <a:rPr lang="zh-CN" sz="2000">
                <a:sym typeface="+mn-ea"/>
              </a:rPr>
              <a:t>走迷宫游戏</a:t>
            </a:r>
            <a:endParaRPr lang="zh-CN" sz="20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 sz="20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sz="2000">
                <a:sym typeface="+mn-ea"/>
              </a:rPr>
              <a:t>程序体验</a:t>
            </a:r>
            <a:r>
              <a:rPr lang="en-US" altLang="zh-CN" sz="2000">
                <a:sym typeface="+mn-ea"/>
              </a:rPr>
              <a:t>2</a:t>
            </a:r>
            <a:r>
              <a:rPr lang="zh-CN" altLang="en-US" sz="2000">
                <a:sym typeface="+mn-ea"/>
              </a:rPr>
              <a:t>：改变小车速度与距离</a:t>
            </a:r>
            <a:endParaRPr sz="20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0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0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0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0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000">
              <a:sym typeface="+mn-ea"/>
            </a:endParaRPr>
          </a:p>
          <a:p>
            <a:endParaRPr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9600" y="1520825"/>
            <a:ext cx="3110865" cy="5337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520" y="2971800"/>
            <a:ext cx="3675380" cy="2933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5620" y="919480"/>
            <a:ext cx="11071225" cy="4956810"/>
          </a:xfrm>
        </p:spPr>
        <p:txBody>
          <a:bodyPr/>
          <a:p>
            <a:r>
              <a:rPr>
                <a:sym typeface="+mn-ea"/>
              </a:rPr>
              <a:t>第4课　输入输出与计算（教师讲授，学生</a:t>
            </a:r>
            <a:r>
              <a:rPr>
                <a:sym typeface="+mn-ea"/>
              </a:rPr>
              <a:t>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程序体验</a:t>
            </a:r>
            <a:r>
              <a:rPr lang="en-US">
                <a:sym typeface="+mn-ea"/>
              </a:rPr>
              <a:t>1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声控灯</a:t>
            </a: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程序体验</a:t>
            </a:r>
            <a:r>
              <a:rPr lang="en-US">
                <a:sym typeface="+mn-ea"/>
              </a:rPr>
              <a:t>2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自动门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0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0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0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000">
              <a:sym typeface="+mn-ea"/>
            </a:endParaRPr>
          </a:p>
          <a:p>
            <a:endParaRPr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9860" y="1910715"/>
            <a:ext cx="4381500" cy="177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2217420"/>
            <a:ext cx="4436110" cy="4464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3053080"/>
            <a:ext cx="10527030" cy="13093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第二单元</a:t>
            </a:r>
            <a:r>
              <a:rPr lang="en-US" altLang="zh-CN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数据运算有逻辑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1030663" y="30519"/>
            <a:ext cx="0" cy="1035884"/>
          </a:xfrm>
          <a:prstGeom prst="line">
            <a:avLst/>
          </a:prstGeom>
          <a:ln w="28575">
            <a:solidFill>
              <a:srgbClr val="FB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83384" y="689274"/>
            <a:ext cx="694558" cy="2269661"/>
          </a:xfrm>
          <a:prstGeom prst="rect">
            <a:avLst/>
          </a:prstGeom>
          <a:solidFill>
            <a:srgbClr val="FB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+mj-ea"/>
                <a:ea typeface="+mj-ea"/>
              </a:rPr>
              <a:t>课标分析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56639" y="874099"/>
            <a:ext cx="7955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信息科技课标：过程与控制（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六年级）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02938" y="1593137"/>
            <a:ext cx="844833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包含“系统与模块”“反馈与优化”“逻辑与</a:t>
            </a:r>
            <a:r>
              <a:rPr lang="zh-CN" altLang="en-US" dirty="0">
                <a:solidFill>
                  <a:schemeClr val="accent1"/>
                </a:solidFill>
              </a:rPr>
              <a:t>运算”三部分内容。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64640" y="2103120"/>
            <a:ext cx="10342880" cy="4084320"/>
          </a:xfrm>
          <a:prstGeom prst="rect">
            <a:avLst/>
          </a:prstGeom>
          <a:noFill/>
          <a:ln>
            <a:solidFill>
              <a:srgbClr val="FB88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4"/>
          <p:cNvSpPr>
            <a:spLocks noChangeAspect="1" noChangeArrowheads="1"/>
          </p:cNvSpPr>
          <p:nvPr/>
        </p:nvSpPr>
        <p:spPr bwMode="auto">
          <a:xfrm>
            <a:off x="6694659" y="2103120"/>
            <a:ext cx="894861" cy="4084320"/>
          </a:xfrm>
          <a:prstGeom prst="rect">
            <a:avLst/>
          </a:prstGeom>
          <a:blipFill dpi="0" rotWithShape="1">
            <a:blip r:embed="rId1">
              <a:alphaModFix amt="55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 w="9525">
            <a:noFill/>
            <a:miter lim="800000"/>
          </a:ln>
          <a:effectLst>
            <a:outerShdw blurRad="50800" dist="38100" dir="5400000" algn="t" rotWithShape="0">
              <a:schemeClr val="bg1">
                <a:lumMod val="85000"/>
                <a:alpha val="19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56715" y="2225040"/>
            <a:ext cx="4742180" cy="32334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55445" y="5408295"/>
            <a:ext cx="4554220" cy="5975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957695" y="2176145"/>
            <a:ext cx="4540885" cy="3916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31215" y="5848985"/>
            <a:ext cx="10236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理解开关量和连续量，可作为输入也可作为</a:t>
            </a:r>
            <a:r>
              <a:rPr lang="zh-CN" altLang="en-US" sz="2400"/>
              <a:t>输出，知道其在</a:t>
            </a:r>
            <a:r>
              <a:rPr lang="en-US" altLang="zh-CN" sz="2400"/>
              <a:t>IPO</a:t>
            </a:r>
            <a:r>
              <a:rPr lang="zh-CN" altLang="en-US" sz="2400"/>
              <a:t>中的</a:t>
            </a:r>
            <a:r>
              <a:rPr lang="zh-CN" altLang="en-US" sz="2400"/>
              <a:t>作用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215" y="1344930"/>
            <a:ext cx="10384155" cy="3956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3505" y="4576445"/>
            <a:ext cx="4507230" cy="219646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第5课　连续变化的数据（教师讲授，学生</a:t>
            </a:r>
            <a:r>
              <a:rPr>
                <a:sym typeface="+mn-ea"/>
              </a:rPr>
              <a:t>探究）</a:t>
            </a:r>
            <a:endParaRPr>
              <a:sym typeface="+mn-ea"/>
            </a:endParaRPr>
          </a:p>
          <a:p>
            <a:pPr marL="800100" lvl="1" indent="-342900" algn="l">
              <a:buClrTx/>
              <a:buSzTx/>
            </a:pPr>
            <a:r>
              <a:rPr lang="zh-CN">
                <a:sym typeface="+mn-ea"/>
              </a:rPr>
              <a:t>程序体验</a:t>
            </a:r>
            <a:r>
              <a:rPr lang="en-US" altLang="zh-CN">
                <a:sym typeface="+mn-ea"/>
              </a:rPr>
              <a:t>1</a:t>
            </a:r>
            <a:r>
              <a:rPr lang="zh-CN">
                <a:sym typeface="+mn-ea"/>
              </a:rPr>
              <a:t>：看见声音</a:t>
            </a:r>
            <a:endParaRPr lang="zh-CN">
              <a:sym typeface="+mn-ea"/>
            </a:endParaRPr>
          </a:p>
          <a:p>
            <a:pPr marL="800100" lvl="1" indent="-342900" algn="l">
              <a:buClrTx/>
              <a:buSzTx/>
            </a:pPr>
            <a:endParaRPr lang="zh-CN">
              <a:sym typeface="+mn-ea"/>
            </a:endParaRPr>
          </a:p>
          <a:p>
            <a:pPr marL="800100" lvl="1" indent="-342900" algn="l">
              <a:buClrTx/>
              <a:buSzTx/>
            </a:pPr>
            <a:endParaRPr lang="zh-CN">
              <a:sym typeface="+mn-ea"/>
            </a:endParaRPr>
          </a:p>
          <a:p>
            <a:pPr marL="800100" lvl="1" indent="-342900" algn="l">
              <a:buClrTx/>
              <a:buSzTx/>
            </a:pPr>
            <a:endParaRPr lang="zh-CN">
              <a:sym typeface="+mn-ea"/>
            </a:endParaRPr>
          </a:p>
          <a:p>
            <a:pPr marL="800100" lvl="1" indent="-342900" algn="l">
              <a:buClrTx/>
              <a:buSzTx/>
            </a:pPr>
            <a:r>
              <a:rPr lang="zh-CN">
                <a:sym typeface="+mn-ea"/>
              </a:rPr>
              <a:t>程序体验</a:t>
            </a:r>
            <a:r>
              <a:rPr lang="en-US" altLang="zh-CN">
                <a:sym typeface="+mn-ea"/>
              </a:rPr>
              <a:t>2</a:t>
            </a:r>
            <a:r>
              <a:rPr lang="zh-CN">
                <a:sym typeface="+mn-ea"/>
              </a:rPr>
              <a:t>：声控灯阈值</a:t>
            </a:r>
            <a:endParaRPr lang="zh-CN">
              <a:sym typeface="+mn-ea"/>
            </a:endParaRPr>
          </a:p>
          <a:p>
            <a:pPr marL="800100" lvl="1" indent="-342900" algn="l">
              <a:buClrTx/>
              <a:buSzTx/>
            </a:pPr>
            <a:endParaRPr lang="zh-CN">
              <a:sym typeface="+mn-ea"/>
            </a:endParaRPr>
          </a:p>
          <a:p>
            <a:r>
              <a:rPr lang="en-US" altLang="zh-CN">
                <a:sym typeface="+mn-ea"/>
              </a:rPr>
              <a:t>     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570" y="1856740"/>
            <a:ext cx="6974840" cy="3392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第6课　开关量的真与假（教师讲授，学生</a:t>
            </a:r>
            <a:r>
              <a:rPr>
                <a:sym typeface="+mn-ea"/>
              </a:rPr>
              <a:t>探究）</a:t>
            </a:r>
            <a:endParaRPr>
              <a:sym typeface="+mn-ea"/>
            </a:endParaRPr>
          </a:p>
          <a:p>
            <a:pPr marL="800100" lvl="1" indent="-342900" algn="l">
              <a:buClrTx/>
              <a:buSzTx/>
            </a:pPr>
            <a:r>
              <a:rPr lang="zh-CN">
                <a:sym typeface="+mn-ea"/>
              </a:rPr>
              <a:t>程序体验1：开关量</a:t>
            </a: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程序体验</a:t>
            </a:r>
            <a:r>
              <a:rPr lang="en-US" altLang="zh-CN">
                <a:sym typeface="+mn-ea"/>
              </a:rPr>
              <a:t>2</a:t>
            </a:r>
            <a:r>
              <a:rPr lang="zh-CN">
                <a:sym typeface="+mn-ea"/>
              </a:rPr>
              <a:t>：非</a:t>
            </a:r>
            <a:r>
              <a:rPr lang="zh-CN">
                <a:sym typeface="+mn-ea"/>
              </a:rPr>
              <a:t>运费</a:t>
            </a: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7815" y="3305175"/>
            <a:ext cx="6139815" cy="32232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815" y="1953895"/>
            <a:ext cx="6007100" cy="1351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第7课　开关量的与运算（教师讲授，学生</a:t>
            </a:r>
            <a:r>
              <a:rPr>
                <a:sym typeface="+mn-ea"/>
              </a:rPr>
              <a:t>探究）</a:t>
            </a:r>
            <a:endParaRPr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程序体验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：与运行</a:t>
            </a:r>
            <a:endParaRPr lang="zh-CN" altLang="en-US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程序体验</a:t>
            </a:r>
            <a:r>
              <a:rPr lang="en-US" altLang="zh-CN">
                <a:sym typeface="+mn-ea"/>
              </a:rPr>
              <a:t>2</a:t>
            </a:r>
            <a:r>
              <a:rPr lang="zh-CN">
                <a:sym typeface="+mn-ea"/>
              </a:rPr>
              <a:t>：</a:t>
            </a:r>
            <a:r>
              <a:rPr lang="zh-CN">
                <a:sym typeface="+mn-ea"/>
              </a:rPr>
              <a:t>楼道灯</a:t>
            </a: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015" y="3957320"/>
            <a:ext cx="5420995" cy="2783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15" y="2193925"/>
            <a:ext cx="8274685" cy="1339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第8课　开关量的或运算（教师讲授，学生</a:t>
            </a:r>
            <a:r>
              <a:rPr>
                <a:sym typeface="+mn-ea"/>
              </a:rPr>
              <a:t>探究）</a:t>
            </a:r>
            <a:endParaRPr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程序体验</a:t>
            </a:r>
            <a:r>
              <a:rPr lang="en-US" altLang="zh-CN">
                <a:sym typeface="+mn-ea"/>
              </a:rPr>
              <a:t>1</a:t>
            </a:r>
            <a:r>
              <a:rPr lang="zh-CN">
                <a:sym typeface="+mn-ea"/>
              </a:rPr>
              <a:t>：或运算</a:t>
            </a: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程序体验2：自动门加手动</a:t>
            </a: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4165" y="1820545"/>
            <a:ext cx="7473315" cy="11309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355" y="2951480"/>
            <a:ext cx="5448300" cy="3854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3053080"/>
            <a:ext cx="10527030" cy="13093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第三单元</a:t>
            </a:r>
            <a:r>
              <a:rPr lang="en-US" altLang="zh-CN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有了反馈更优化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31215" y="5848985"/>
            <a:ext cx="10236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这章原理比较</a:t>
            </a:r>
            <a:r>
              <a:rPr lang="zh-CN" altLang="en-US" sz="2400"/>
              <a:t>重要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255" y="1583055"/>
            <a:ext cx="11351260" cy="3594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第9课　 从人工到自动化（教师讲授，学生</a:t>
            </a:r>
            <a:r>
              <a:rPr>
                <a:sym typeface="+mn-ea"/>
              </a:rPr>
              <a:t>探究）</a:t>
            </a:r>
            <a:endParaRPr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程序体验1：</a:t>
            </a:r>
            <a:r>
              <a:rPr lang="zh-CN">
                <a:sym typeface="+mn-ea"/>
              </a:rPr>
              <a:t>开关灯</a:t>
            </a: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程序体验</a:t>
            </a:r>
            <a:r>
              <a:rPr lang="en-US" altLang="zh-CN">
                <a:sym typeface="+mn-ea"/>
              </a:rPr>
              <a:t>2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可调灯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9040" y="3558540"/>
            <a:ext cx="5721350" cy="3149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0" y="1842770"/>
            <a:ext cx="3581400" cy="1924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第10课　开环控制应用广（教师讲授，学生</a:t>
            </a:r>
            <a:r>
              <a:rPr>
                <a:sym typeface="+mn-ea"/>
              </a:rPr>
              <a:t>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程序体验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自动填充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7145" y="2552065"/>
            <a:ext cx="8411210" cy="3249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第11课　通过反馈知效果（教师讲授，学生</a:t>
            </a:r>
            <a:r>
              <a:rPr>
                <a:sym typeface="+mn-ea"/>
              </a:rPr>
              <a:t>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程序体验</a:t>
            </a:r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恒亮灯</a:t>
            </a: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程序体验</a:t>
            </a:r>
            <a:r>
              <a:rPr lang="en-US" altLang="zh-CN">
                <a:sym typeface="+mn-ea"/>
              </a:rPr>
              <a:t>2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避障小车</a:t>
            </a:r>
            <a:endParaRPr lang="zh-CN">
              <a:sym typeface="+mn-ea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第12课　闭环控制助稳定（教师讲</a:t>
            </a:r>
            <a:r>
              <a:rPr>
                <a:sym typeface="+mn-ea"/>
              </a:rPr>
              <a:t>授，学生探究）</a:t>
            </a:r>
            <a:endParaRPr>
              <a:sym typeface="+mn-ea"/>
            </a:endParaRPr>
          </a:p>
          <a:p>
            <a:pPr marL="0" lvl="1" algn="l">
              <a:spcBef>
                <a:spcPts val="6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endParaRPr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3675" y="2814955"/>
            <a:ext cx="3990340" cy="34499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955" y="2040890"/>
            <a:ext cx="4973320" cy="4718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1030663" y="30519"/>
            <a:ext cx="0" cy="1035884"/>
          </a:xfrm>
          <a:prstGeom prst="line">
            <a:avLst/>
          </a:prstGeom>
          <a:ln w="28575">
            <a:solidFill>
              <a:srgbClr val="FB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83384" y="689274"/>
            <a:ext cx="694558" cy="2269661"/>
          </a:xfrm>
          <a:prstGeom prst="rect">
            <a:avLst/>
          </a:prstGeom>
          <a:solidFill>
            <a:srgbClr val="FB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+mj-ea"/>
                <a:ea typeface="+mj-ea"/>
              </a:rPr>
              <a:t>教学</a:t>
            </a:r>
            <a:r>
              <a:rPr lang="zh-CN" altLang="en-US" sz="3200" dirty="0">
                <a:latin typeface="+mj-ea"/>
                <a:ea typeface="+mj-ea"/>
              </a:rPr>
              <a:t>指南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56639" y="874099"/>
            <a:ext cx="4754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过程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与控制（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六年级）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785" y="1519555"/>
            <a:ext cx="8502650" cy="438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3053080"/>
            <a:ext cx="10527030" cy="13093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第四单元</a:t>
            </a:r>
            <a:r>
              <a:rPr lang="en-US" altLang="zh-CN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控制系统的描述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31215" y="5848985"/>
            <a:ext cx="10236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核心是系统、子系统和模块之间的分解</a:t>
            </a:r>
            <a:r>
              <a:rPr lang="zh-CN" altLang="en-US" sz="2400"/>
              <a:t>和组合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920" y="1236980"/>
            <a:ext cx="11308080" cy="4384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第13课　控制系统有特点（教师讲授，学生</a:t>
            </a:r>
            <a:r>
              <a:rPr>
                <a:sym typeface="+mn-ea"/>
              </a:rPr>
              <a:t>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程序体验</a:t>
            </a:r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音乐播放（中间</a:t>
            </a:r>
            <a:r>
              <a:rPr lang="zh-CN">
                <a:sym typeface="+mn-ea"/>
              </a:rPr>
              <a:t>删除）</a:t>
            </a: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7155" y="2483485"/>
            <a:ext cx="7527290" cy="3517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第14课　复杂系统可分解（教师讲授，学生探究）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第15课　模块组装很灵活</a:t>
            </a:r>
            <a:r>
              <a:rPr>
                <a:sym typeface="+mn-ea"/>
              </a:rPr>
              <a:t>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程序体验</a:t>
            </a:r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：</a:t>
            </a:r>
            <a:r>
              <a:rPr lang="en-US" altLang="zh-CN">
                <a:sym typeface="+mn-ea"/>
              </a:rPr>
              <a:t>RFID</a:t>
            </a:r>
            <a:r>
              <a:rPr lang="zh-CN" altLang="en-US">
                <a:sym typeface="+mn-ea"/>
              </a:rPr>
              <a:t>读卡器的组装和使用</a:t>
            </a: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程序体验</a:t>
            </a:r>
            <a:r>
              <a:rPr lang="en-US" altLang="zh-CN">
                <a:sym typeface="+mn-ea"/>
              </a:rPr>
              <a:t>2</a:t>
            </a:r>
            <a:r>
              <a:rPr>
                <a:sym typeface="+mn-ea"/>
              </a:rPr>
              <a:t>：</a:t>
            </a:r>
            <a:r>
              <a:rPr lang="zh-CN" altLang="en-US">
                <a:sym typeface="+mn-ea"/>
              </a:rPr>
              <a:t>外接设备（</a:t>
            </a:r>
            <a:r>
              <a:rPr lang="en-US" altLang="zh-CN">
                <a:sym typeface="+mn-ea"/>
              </a:rPr>
              <a:t>typec led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7805" y="2463800"/>
            <a:ext cx="4902200" cy="1930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805" y="4488180"/>
            <a:ext cx="3942715" cy="2369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3053080"/>
            <a:ext cx="10527030" cy="13093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第五单元</a:t>
            </a:r>
            <a:r>
              <a:rPr lang="en-US" altLang="zh-CN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反应测试有方法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31215" y="5848985"/>
            <a:ext cx="10236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注意，本单元内容全部要改，所以上图也要重新</a:t>
            </a:r>
            <a:r>
              <a:rPr lang="zh-CN" altLang="en-US" sz="2400"/>
              <a:t>设计</a:t>
            </a:r>
            <a:endParaRPr lang="zh-CN" altLang="en-US" sz="2400"/>
          </a:p>
          <a:p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210" y="1193800"/>
            <a:ext cx="11235690" cy="412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第16课　探秘反应测试仪（教师讲授，学生探究）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第17课　设计反应测试仪</a:t>
            </a:r>
            <a:r>
              <a:rPr>
                <a:sym typeface="+mn-ea"/>
              </a:rPr>
              <a:t>（教师讲授，学生探究）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第18课　实现反应测试仪</a:t>
            </a:r>
            <a:r>
              <a:rPr>
                <a:sym typeface="+mn-ea"/>
              </a:rPr>
              <a:t>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感知用户</a:t>
            </a:r>
            <a:r>
              <a:rPr lang="zh-CN">
                <a:sym typeface="+mn-ea"/>
              </a:rPr>
              <a:t>输入</a:t>
            </a:r>
            <a:endParaRPr lang="zh-CN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0645" y="3008630"/>
            <a:ext cx="5181600" cy="3465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第18课　实现反应测试仪</a:t>
            </a:r>
            <a:r>
              <a:rPr>
                <a:sym typeface="+mn-ea"/>
              </a:rPr>
              <a:t>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计算反应</a:t>
            </a:r>
            <a:r>
              <a:rPr lang="zh-CN">
                <a:sym typeface="+mn-ea"/>
              </a:rPr>
              <a:t>时间</a:t>
            </a: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3</a:t>
            </a:r>
            <a:r>
              <a:rPr lang="zh-CN">
                <a:sym typeface="+mn-ea"/>
              </a:rPr>
              <a:t>：</a:t>
            </a:r>
            <a:r>
              <a:rPr lang="zh-CN">
                <a:sym typeface="+mn-ea"/>
              </a:rPr>
              <a:t>显示反应时间</a:t>
            </a: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8295" y="1708150"/>
            <a:ext cx="4533900" cy="3981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90" y="5689600"/>
            <a:ext cx="6102350" cy="1168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第18课　实现反应测试仪</a:t>
            </a:r>
            <a:r>
              <a:rPr>
                <a:sym typeface="+mn-ea"/>
              </a:rPr>
              <a:t>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随机反应</a:t>
            </a:r>
            <a:r>
              <a:rPr lang="zh-CN">
                <a:sym typeface="+mn-ea"/>
              </a:rPr>
              <a:t>时间</a:t>
            </a: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045" y="2389505"/>
            <a:ext cx="5340350" cy="415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第19课　升级反应测试仪（教师讲授，学生探究）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随机时间</a:t>
            </a:r>
            <a:r>
              <a:rPr lang="zh-CN">
                <a:sym typeface="+mn-ea"/>
              </a:rPr>
              <a:t>事件</a:t>
            </a: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响应用户</a:t>
            </a:r>
            <a:r>
              <a:rPr lang="zh-CN">
                <a:sym typeface="+mn-ea"/>
              </a:rPr>
              <a:t>输入</a:t>
            </a:r>
            <a:endParaRPr lang="zh-CN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860" y="3109595"/>
            <a:ext cx="5455285" cy="3577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145" y="1901190"/>
            <a:ext cx="6078855" cy="4538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1030663" y="30519"/>
            <a:ext cx="0" cy="1035884"/>
          </a:xfrm>
          <a:prstGeom prst="line">
            <a:avLst/>
          </a:prstGeom>
          <a:ln w="28575">
            <a:solidFill>
              <a:srgbClr val="FB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83384" y="689274"/>
            <a:ext cx="694558" cy="2269661"/>
          </a:xfrm>
          <a:prstGeom prst="rect">
            <a:avLst/>
          </a:prstGeom>
          <a:solidFill>
            <a:srgbClr val="FB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+mj-ea"/>
                <a:ea typeface="+mj-ea"/>
              </a:rPr>
              <a:t>教学</a:t>
            </a:r>
            <a:r>
              <a:rPr lang="zh-CN" altLang="en-US" sz="3200" dirty="0">
                <a:latin typeface="+mj-ea"/>
                <a:ea typeface="+mj-ea"/>
              </a:rPr>
              <a:t>指南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56639" y="874099"/>
            <a:ext cx="4754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ea"/>
              </a:rPr>
              <a:t>过程与控制（六年级）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5175" y="1574165"/>
            <a:ext cx="8286750" cy="4464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第19课　升级反应测试仪（教师讲授，学生探究）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显示</a:t>
            </a:r>
            <a:r>
              <a:rPr lang="zh-CN">
                <a:sym typeface="+mn-ea"/>
              </a:rPr>
              <a:t>反应事件</a:t>
            </a: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：更换按键效果</a:t>
            </a: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0755" y="1736090"/>
            <a:ext cx="4867910" cy="49803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90" y="4154170"/>
            <a:ext cx="4542155" cy="2319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第24课 农业生产新模式（教师讲授，学生探究）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水果</a:t>
            </a:r>
            <a:r>
              <a:rPr lang="zh-CN">
                <a:sym typeface="+mn-ea"/>
              </a:rPr>
              <a:t>计数</a:t>
            </a:r>
            <a:endParaRPr lang="zh-CN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8345" y="1985645"/>
            <a:ext cx="6405245" cy="4546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第25课 学习探究新工具（教师讲授，学生探究）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红外反射</a:t>
            </a:r>
            <a:r>
              <a:rPr lang="zh-CN">
                <a:sym typeface="+mn-ea"/>
              </a:rPr>
              <a:t>探究</a:t>
            </a:r>
            <a:endParaRPr lang="zh-CN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6660" y="2376805"/>
            <a:ext cx="8384540" cy="2352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3053080"/>
            <a:ext cx="10527030" cy="13093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第六单元</a:t>
            </a:r>
            <a:r>
              <a:rPr lang="en-US" altLang="zh-CN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电梯运行的控制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31215" y="5848985"/>
            <a:ext cx="10236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学生理解，老师编程，电梯模拟程序，</a:t>
            </a:r>
            <a:r>
              <a:rPr lang="zh-CN" altLang="en-US" sz="2400"/>
              <a:t>有难度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570" y="1254760"/>
            <a:ext cx="10709910" cy="4259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第20课　找找电梯子系统（教师讲授，学生探究）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程序体验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电梯呼叫</a:t>
            </a:r>
            <a:r>
              <a:rPr lang="zh-CN">
                <a:sym typeface="+mn-ea"/>
              </a:rPr>
              <a:t>系统</a:t>
            </a: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程序体验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烟雾报警系统</a:t>
            </a:r>
            <a:endParaRPr lang="zh-CN">
              <a:sym typeface="+mn-ea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zh-CN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5010" y="1862455"/>
            <a:ext cx="4712970" cy="47358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05" y="4215765"/>
            <a:ext cx="4497705" cy="2131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第21课　到达指定的楼层（教师讲授，学生探究）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程序体验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身份认证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电梯运行</a:t>
            </a: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zh-CN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5900" y="2439035"/>
            <a:ext cx="4610100" cy="4006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865" y="785495"/>
            <a:ext cx="3943350" cy="5911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lvl="0" algn="l">
              <a:buClrTx/>
              <a:buSzTx/>
              <a:buFont typeface="Arial" panose="020B0604020202020204" pitchFamily="34" charset="0"/>
            </a:pPr>
            <a:r>
              <a:rPr>
                <a:sym typeface="+mn-ea"/>
              </a:rPr>
              <a:t>第22课　电梯门的开与关（教师讲授，学生探究）</a:t>
            </a:r>
            <a:endParaRPr>
              <a:sym typeface="+mn-ea"/>
            </a:endParaRPr>
          </a:p>
          <a:p>
            <a:pPr marL="914400" lvl="3" algn="l">
              <a:buClrTx/>
              <a:buSzTx/>
              <a:buFont typeface="Arial" panose="020B0604020202020204" pitchFamily="34" charset="0"/>
            </a:pPr>
            <a:r>
              <a:rPr lang="zh-CN" sz="2400">
                <a:sym typeface="+mn-ea"/>
              </a:rPr>
              <a:t>程序体验</a:t>
            </a:r>
            <a:r>
              <a:rPr lang="zh-CN" altLang="en-US" sz="2400">
                <a:sym typeface="+mn-ea"/>
              </a:rPr>
              <a:t>：</a:t>
            </a:r>
            <a:r>
              <a:rPr lang="zh-CN" sz="2400">
                <a:sym typeface="+mn-ea"/>
              </a:rPr>
              <a:t>电梯开门</a:t>
            </a:r>
            <a:endParaRPr lang="zh-CN" sz="2400">
              <a:sym typeface="+mn-ea"/>
            </a:endParaRPr>
          </a:p>
          <a:p>
            <a:pPr marL="914400" lvl="3" algn="l">
              <a:buClrTx/>
              <a:buSzTx/>
              <a:buFont typeface="Arial" panose="020B0604020202020204" pitchFamily="34" charset="0"/>
            </a:pPr>
            <a:endParaRPr lang="zh-CN" sz="2400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3580" y="2502535"/>
            <a:ext cx="4932680" cy="4084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lvl="0" algn="l">
              <a:buClrTx/>
              <a:buSzTx/>
              <a:buFont typeface="Arial" panose="020B0604020202020204" pitchFamily="34" charset="0"/>
            </a:pPr>
            <a:r>
              <a:rPr>
                <a:sym typeface="+mn-ea"/>
              </a:rPr>
              <a:t>第23课　如果超载电梯停（教师讲授，学生探究）</a:t>
            </a:r>
            <a:endParaRPr>
              <a:sym typeface="+mn-ea"/>
            </a:endParaRPr>
          </a:p>
          <a:p>
            <a:pPr marL="914400" lvl="3" algn="l">
              <a:buClrTx/>
              <a:buSzTx/>
              <a:buFont typeface="Arial" panose="020B0604020202020204" pitchFamily="34" charset="0"/>
            </a:pPr>
            <a:r>
              <a:rPr lang="zh-CN" sz="2400">
                <a:sym typeface="+mn-ea"/>
              </a:rPr>
              <a:t>程序体验</a:t>
            </a:r>
            <a:r>
              <a:rPr lang="zh-CN" altLang="en-US" sz="2400">
                <a:sym typeface="+mn-ea"/>
              </a:rPr>
              <a:t>：</a:t>
            </a:r>
            <a:r>
              <a:rPr sz="2400">
                <a:sym typeface="+mn-ea"/>
              </a:rPr>
              <a:t>超载电梯停</a:t>
            </a:r>
            <a:endParaRPr lang="zh-CN" sz="2400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5890" y="2468245"/>
            <a:ext cx="6753860" cy="1920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3053080"/>
            <a:ext cx="10527030" cy="13093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第七单元</a:t>
            </a:r>
            <a:r>
              <a:rPr lang="en-US" altLang="zh-CN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汽车里的小奥秘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38225" y="3109607"/>
            <a:ext cx="2954655" cy="125284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准备篇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31215" y="5848985"/>
            <a:ext cx="10236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尽可能通过</a:t>
            </a:r>
            <a:r>
              <a:rPr lang="zh-CN" altLang="en-US" sz="2400"/>
              <a:t>代码模拟</a:t>
            </a:r>
            <a:r>
              <a:rPr lang="zh-CN" altLang="en-US" sz="2400"/>
              <a:t>实现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970" y="1493520"/>
            <a:ext cx="10805160" cy="4188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第24课　自动熄灭转向灯（教师讲授，学生探究）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zh-CN" altLang="en-US">
                <a:sym typeface="+mn-ea"/>
              </a:rPr>
              <a:t>：</a:t>
            </a:r>
            <a:r>
              <a:rPr>
                <a:sym typeface="+mn-ea"/>
              </a:rPr>
              <a:t>自动熄灭转向灯</a:t>
            </a: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zh-CN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0010" y="1764665"/>
            <a:ext cx="5865495" cy="4954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第25课　安全带未系提醒（教师讲授，学生探究）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>
                <a:sym typeface="+mn-ea"/>
              </a:rPr>
              <a:t>安全带未系提醒</a:t>
            </a: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编程实践2：有人才系提醒</a:t>
            </a: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zh-CN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2400" y="4154170"/>
            <a:ext cx="6959600" cy="23260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145" y="1793875"/>
            <a:ext cx="4653915" cy="2131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第26课　倒车防撞请注意（教师讲授，学生探究）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：倒车雷达</a:t>
            </a: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zh-CN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9045" y="2311400"/>
            <a:ext cx="5661025" cy="4074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第27课　定速巡航的控制（教师讲授，学生探究）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巡航</a:t>
            </a:r>
            <a:r>
              <a:rPr lang="zh-CN">
                <a:sym typeface="+mn-ea"/>
              </a:rPr>
              <a:t>定速</a:t>
            </a: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zh-CN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2630" y="1646555"/>
            <a:ext cx="4839970" cy="5211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3053080"/>
            <a:ext cx="10527030" cy="13093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第八单元</a:t>
            </a:r>
            <a:r>
              <a:rPr lang="en-US" altLang="zh-CN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自主可控与安全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31215" y="5848985"/>
            <a:ext cx="10236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；理论结合</a:t>
            </a:r>
            <a:r>
              <a:rPr lang="zh-CN" altLang="en-US" sz="2400"/>
              <a:t>实践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935" y="1235075"/>
            <a:ext cx="10184130" cy="4298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第28课　使用系统讲安全（教师讲授，学生探究）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第29课　避免故障保安全（教师讲授，学生探究）</a:t>
            </a:r>
            <a:endParaRPr>
              <a:sym typeface="+mn-ea"/>
            </a:endParaRPr>
          </a:p>
          <a:p>
            <a:pPr marL="800100" lvl="1" indent="-342900" algn="l">
              <a:buClrTx/>
              <a:buSzTx/>
            </a:pPr>
            <a:r>
              <a:rPr lang="zh-CN">
                <a:sym typeface="+mn-ea"/>
              </a:rPr>
              <a:t>编程实践1</a:t>
            </a:r>
            <a:r>
              <a:rPr lang="zh-CN">
                <a:sym typeface="+mn-ea"/>
              </a:rPr>
              <a:t>：故障的检测与反馈</a:t>
            </a:r>
            <a:endParaRPr lang="zh-CN">
              <a:sym typeface="+mn-ea"/>
            </a:endParaRPr>
          </a:p>
          <a:p>
            <a:pPr marL="0" lvl="1" indent="457200"/>
            <a:endParaRPr lang="zh-CN">
              <a:sym typeface="+mn-ea"/>
            </a:endParaRPr>
          </a:p>
          <a:p>
            <a:pPr indent="457200"/>
            <a:endParaRPr>
              <a:sym typeface="+mn-ea"/>
            </a:endParaRPr>
          </a:p>
          <a:p>
            <a:endParaRPr>
              <a:sym typeface="+mn-ea"/>
            </a:endParaRPr>
          </a:p>
          <a:p>
            <a:endParaRPr>
              <a:sym typeface="+mn-ea"/>
            </a:endParaRPr>
          </a:p>
          <a:p>
            <a:endParaRPr>
              <a:sym typeface="+mn-ea"/>
            </a:endParaRPr>
          </a:p>
          <a:p>
            <a:r>
              <a:rPr>
                <a:sym typeface="+mn-ea"/>
              </a:rPr>
              <a:t>第30课　自主可控变强大（教师讲授，学生探究）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zh-CN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2345" y="1964690"/>
            <a:ext cx="4476750" cy="4083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23925" y="1890811"/>
            <a:ext cx="7571303" cy="1252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谢谢！敬请指正！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软件准备：</a:t>
            </a:r>
            <a:r>
              <a:rPr dirty="0"/>
              <a:t>https://go.mixly.cn/v3/</a:t>
            </a:r>
            <a:r>
              <a:rPr lang="en-US" dirty="0"/>
              <a:t>  </a:t>
            </a:r>
            <a:r>
              <a:rPr lang="zh-CN" altLang="en-US" dirty="0"/>
              <a:t>选择</a:t>
            </a:r>
            <a:r>
              <a:rPr lang="en-US" altLang="zh-CN" dirty="0"/>
              <a:t> Python ESP32-C2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960" y="1508125"/>
            <a:ext cx="11544300" cy="431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硬件准备：硬件连接</a:t>
            </a:r>
            <a:r>
              <a:rPr lang="en-US" altLang="zh-CN" dirty="0"/>
              <a:t>+</a:t>
            </a:r>
            <a:r>
              <a:rPr lang="zh-CN" altLang="en-US" dirty="0"/>
              <a:t>驱动安装（仅</a:t>
            </a:r>
            <a:r>
              <a:rPr lang="en-US" altLang="zh-CN" dirty="0"/>
              <a:t>win7</a:t>
            </a:r>
            <a:r>
              <a:rPr lang="zh-CN" altLang="en-US" dirty="0"/>
              <a:t>用户）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1756752" y="1583523"/>
            <a:ext cx="7315165" cy="3963450"/>
            <a:chOff x="2810933" y="2155838"/>
            <a:chExt cx="6552294" cy="3550117"/>
          </a:xfrm>
        </p:grpSpPr>
        <p:grpSp>
          <p:nvGrpSpPr>
            <p:cNvPr id="12" name="组合 11"/>
            <p:cNvGrpSpPr>
              <a:grpSpLocks noChangeAspect="1"/>
            </p:cNvGrpSpPr>
            <p:nvPr/>
          </p:nvGrpSpPr>
          <p:grpSpPr>
            <a:xfrm>
              <a:off x="4714038" y="2155838"/>
              <a:ext cx="4649189" cy="3550117"/>
              <a:chOff x="4901524" y="2549894"/>
              <a:chExt cx="3612302" cy="3003053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ackgroundRemoval t="18148" b="90185" l="26354" r="73750">
                            <a14:foregroundMark x1="33750" y1="42593" x2="32813" y2="81852"/>
                            <a14:foregroundMark x1="36667" y1="82593" x2="64271" y2="82222"/>
                            <a14:foregroundMark x1="66250" y1="81111" x2="65729" y2="41296"/>
                            <a14:foregroundMark x1="61563" y1="47407" x2="36458" y2="44444"/>
                            <a14:foregroundMark x1="47813" y1="57222" x2="61354" y2="50000"/>
                            <a14:foregroundMark x1="59688" y1="57593" x2="46146" y2="59444"/>
                            <a14:foregroundMark x1="57813" y1="63519" x2="60104" y2="60556"/>
                            <a14:foregroundMark x1="32292" y1="43519" x2="32396" y2="80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11" t="23058" r="29316" b="15350"/>
              <a:stretch>
                <a:fillRect/>
              </a:stretch>
            </p:blipFill>
            <p:spPr>
              <a:xfrm>
                <a:off x="4901524" y="2549894"/>
                <a:ext cx="3612302" cy="3003053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ackgroundRemoval t="18148" b="90185" l="26354" r="73750">
                            <a14:foregroundMark x1="33750" y1="42593" x2="32813" y2="81852"/>
                            <a14:foregroundMark x1="36667" y1="82593" x2="64271" y2="82222"/>
                            <a14:foregroundMark x1="66250" y1="81111" x2="65729" y2="41296"/>
                            <a14:foregroundMark x1="61563" y1="47407" x2="36458" y2="44444"/>
                            <a14:foregroundMark x1="47813" y1="57222" x2="61354" y2="50000"/>
                            <a14:foregroundMark x1="59688" y1="57593" x2="46146" y2="59444"/>
                            <a14:foregroundMark x1="57813" y1="63519" x2="60104" y2="60556"/>
                            <a14:foregroundMark x1="32292" y1="43519" x2="32396" y2="80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372" t="25772" r="34248" b="69351"/>
              <a:stretch>
                <a:fillRect/>
              </a:stretch>
            </p:blipFill>
            <p:spPr>
              <a:xfrm>
                <a:off x="5734092" y="2843783"/>
                <a:ext cx="1960826" cy="417644"/>
              </a:xfrm>
              <a:prstGeom prst="rect">
                <a:avLst/>
              </a:prstGeom>
            </p:spPr>
          </p:pic>
        </p:grpSp>
        <p:grpSp>
          <p:nvGrpSpPr>
            <p:cNvPr id="13" name="组合 12"/>
            <p:cNvGrpSpPr/>
            <p:nvPr/>
          </p:nvGrpSpPr>
          <p:grpSpPr>
            <a:xfrm>
              <a:off x="2810933" y="2438400"/>
              <a:ext cx="2244019" cy="1503785"/>
              <a:chOff x="2810933" y="2438400"/>
              <a:chExt cx="2244019" cy="1503785"/>
            </a:xfrm>
          </p:grpSpPr>
          <p:cxnSp>
            <p:nvCxnSpPr>
              <p:cNvPr id="14" name="连接符: 肘形 13"/>
              <p:cNvCxnSpPr/>
              <p:nvPr/>
            </p:nvCxnSpPr>
            <p:spPr>
              <a:xfrm>
                <a:off x="2810933" y="2472267"/>
                <a:ext cx="2244019" cy="1469918"/>
              </a:xfrm>
              <a:prstGeom prst="bentConnector3">
                <a:avLst>
                  <a:gd name="adj1" fmla="val 69620"/>
                </a:avLst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2810933" y="2438400"/>
                <a:ext cx="0" cy="613067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文本框 17"/>
          <p:cNvSpPr txBox="1"/>
          <p:nvPr/>
        </p:nvSpPr>
        <p:spPr>
          <a:xfrm>
            <a:off x="9117049" y="3240227"/>
            <a:ext cx="2470348" cy="28691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将主控板通过数据线连接至电脑的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USB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端口，安装驱动（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win7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用户需安装驱动，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win10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用户无需安装）并检查串口号。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90" y="2583180"/>
            <a:ext cx="1333500" cy="876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6735" y="1213485"/>
            <a:ext cx="2534920" cy="166560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硬件准备：初始化固件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954726" y="2934865"/>
            <a:ext cx="3016880" cy="28917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将主控板按住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按键（见上图）重新连接至电脑，点击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“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连接设备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”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在弹出的提示框中选择对应的串口号点击“连接”，再点击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“初始化固件”按键，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等待固件初始化完成。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318099" y="2120827"/>
            <a:ext cx="381785" cy="381785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5" y="1213485"/>
            <a:ext cx="8519795" cy="3796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" y="1884680"/>
            <a:ext cx="4305300" cy="22161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75" y="5134610"/>
            <a:ext cx="6788150" cy="1701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硬件准备：上传示例程序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271466" y="1078473"/>
            <a:ext cx="3016880" cy="32918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初始化固件完成后，不按任何按键重新连接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Typec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线进入编程模式，在左侧板载显示分类中拖出第一个模块“显示图像”后点击“上传”按键。如板子成功显示图案则准备工作完成。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140" y="1078230"/>
            <a:ext cx="5875020" cy="54559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510" y="4528185"/>
            <a:ext cx="2816225" cy="2141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COMMONDATA" val="eyJoZGlkIjoiZGZkZWNjNGU0ZTgzZDQyY2ZlOWRkMTc4NjkyNDUwYzkifQ=="/>
  <p:tag name="KSO_WPP_MARK_KEY" val="20caa068-997c-4dc8-90ef-570789d86115"/>
</p:tagLst>
</file>

<file path=ppt/theme/theme1.xml><?xml version="1.0" encoding="utf-8"?>
<a:theme xmlns:a="http://schemas.openxmlformats.org/drawingml/2006/main" name="Office 主题​​">
  <a:themeElements>
    <a:clrScheme name="自定义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BA6D4"/>
      </a:accent1>
      <a:accent2>
        <a:srgbClr val="FB8800"/>
      </a:accent2>
      <a:accent3>
        <a:srgbClr val="06CBB1"/>
      </a:accent3>
      <a:accent4>
        <a:srgbClr val="FF5845"/>
      </a:accent4>
      <a:accent5>
        <a:srgbClr val="00B050"/>
      </a:accent5>
      <a:accent6>
        <a:srgbClr val="818181"/>
      </a:accent6>
      <a:hlink>
        <a:srgbClr val="3BA6D4"/>
      </a:hlink>
      <a:folHlink>
        <a:srgbClr val="818181"/>
      </a:folHlink>
    </a:clrScheme>
    <a:fontScheme name="培训">
      <a:majorFont>
        <a:latin typeface="方正小标宋简体"/>
        <a:ea typeface="方正小标宋简体"/>
        <a:cs typeface=""/>
      </a:majorFont>
      <a:minorFont>
        <a:latin typeface="汉仪旗黑-50S"/>
        <a:ea typeface="汉仪旗黑-50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2317</Words>
  <Application>WPS 演示</Application>
  <PresentationFormat>宽屏</PresentationFormat>
  <Paragraphs>432</Paragraphs>
  <Slides>58</Slides>
  <Notes>7</Notes>
  <HiddenSlides>1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2" baseType="lpstr">
      <vt:lpstr>Arial</vt:lpstr>
      <vt:lpstr>宋体</vt:lpstr>
      <vt:lpstr>Wingdings</vt:lpstr>
      <vt:lpstr>Lantinghei SC Demibold</vt:lpstr>
      <vt:lpstr>Wingdings 2</vt:lpstr>
      <vt:lpstr>汉仪旗黑-50S</vt:lpstr>
      <vt:lpstr>黑体</vt:lpstr>
      <vt:lpstr>方正小标宋简体</vt:lpstr>
      <vt:lpstr>微软雅黑</vt:lpstr>
      <vt:lpstr>Arial Unicode MS</vt:lpstr>
      <vt:lpstr>等线</vt:lpstr>
      <vt:lpstr>华文细黑</vt:lpstr>
      <vt:lpstr>WPS灵秀黑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软件准备：https://go.mixly.cn/v3/  选择 Python ESP32-C2</vt:lpstr>
      <vt:lpstr>硬件准备：硬件连接+驱动安装（仅win7用户）</vt:lpstr>
      <vt:lpstr>硬件准备：初始化固件</vt:lpstr>
      <vt:lpstr>硬件准备：上传示例程序</vt:lpstr>
      <vt:lpstr>PowerPoint 演示文稿</vt:lpstr>
      <vt:lpstr>单元学习逻辑：体验 原理 实践 进阶 探索 再进阶 </vt:lpstr>
      <vt:lpstr>课程学习逻辑 </vt:lpstr>
      <vt:lpstr>PowerPoint 演示文稿</vt:lpstr>
      <vt:lpstr>单元内容</vt:lpstr>
      <vt:lpstr>主要实践</vt:lpstr>
      <vt:lpstr>主要实践</vt:lpstr>
      <vt:lpstr>主要实践</vt:lpstr>
      <vt:lpstr>主要实践</vt:lpstr>
      <vt:lpstr>PowerPoint 演示文稿</vt:lpstr>
      <vt:lpstr>单元内容</vt:lpstr>
      <vt:lpstr>主要实践</vt:lpstr>
      <vt:lpstr>主要实践</vt:lpstr>
      <vt:lpstr>主要实践</vt:lpstr>
      <vt:lpstr>主要实践</vt:lpstr>
      <vt:lpstr>PowerPoint 演示文稿</vt:lpstr>
      <vt:lpstr>单元内容</vt:lpstr>
      <vt:lpstr>主要实践</vt:lpstr>
      <vt:lpstr>主要实践</vt:lpstr>
      <vt:lpstr>主要实践</vt:lpstr>
      <vt:lpstr>PowerPoint 演示文稿</vt:lpstr>
      <vt:lpstr>单元内容</vt:lpstr>
      <vt:lpstr>主要实践</vt:lpstr>
      <vt:lpstr>主要实践</vt:lpstr>
      <vt:lpstr>PowerPoint 演示文稿</vt:lpstr>
      <vt:lpstr>单元内容</vt:lpstr>
      <vt:lpstr>主要实践</vt:lpstr>
      <vt:lpstr>主要实践</vt:lpstr>
      <vt:lpstr>主要实践</vt:lpstr>
      <vt:lpstr>主要实践</vt:lpstr>
      <vt:lpstr>主要实践</vt:lpstr>
      <vt:lpstr>主要实践</vt:lpstr>
      <vt:lpstr>主要实践</vt:lpstr>
      <vt:lpstr>PowerPoint 演示文稿</vt:lpstr>
      <vt:lpstr>单元内容</vt:lpstr>
      <vt:lpstr>主要实践</vt:lpstr>
      <vt:lpstr>主要实践</vt:lpstr>
      <vt:lpstr>主要实践</vt:lpstr>
      <vt:lpstr>主要实践</vt:lpstr>
      <vt:lpstr>PowerPoint 演示文稿</vt:lpstr>
      <vt:lpstr>单元内容</vt:lpstr>
      <vt:lpstr>主要实践</vt:lpstr>
      <vt:lpstr>主要实践</vt:lpstr>
      <vt:lpstr>主要实践</vt:lpstr>
      <vt:lpstr>主要实践</vt:lpstr>
      <vt:lpstr>PowerPoint 演示文稿</vt:lpstr>
      <vt:lpstr>单元内容</vt:lpstr>
      <vt:lpstr>主要实践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解博超</dc:creator>
  <cp:lastModifiedBy>傅骞</cp:lastModifiedBy>
  <cp:revision>434</cp:revision>
  <dcterms:created xsi:type="dcterms:W3CDTF">2019-08-09T13:30:00Z</dcterms:created>
  <dcterms:modified xsi:type="dcterms:W3CDTF">2024-09-21T03:37:38Z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95409DC12E894D52A2FEF516967AD54B_13</vt:lpwstr>
  </property>
  <property fmtid="{D5CDD505-2E9C-101B-9397-08002B2CF9AE}" pid="3" name="KSOProductBuildVer">
    <vt:lpwstr>2052-12.1.0.16729</vt:lpwstr>
  </property>
</Properties>
</file>